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handoutMasterIdLst>
    <p:handoutMasterId r:id="rId23"/>
  </p:handoutMasterIdLst>
  <p:sldIdLst>
    <p:sldId id="257" r:id="rId2"/>
    <p:sldId id="281" r:id="rId3"/>
    <p:sldId id="282" r:id="rId4"/>
    <p:sldId id="296" r:id="rId5"/>
    <p:sldId id="290" r:id="rId6"/>
    <p:sldId id="291" r:id="rId7"/>
    <p:sldId id="289" r:id="rId8"/>
    <p:sldId id="283" r:id="rId9"/>
    <p:sldId id="297" r:id="rId10"/>
    <p:sldId id="298" r:id="rId11"/>
    <p:sldId id="292" r:id="rId12"/>
    <p:sldId id="293" r:id="rId13"/>
    <p:sldId id="288" r:id="rId14"/>
    <p:sldId id="284" r:id="rId15"/>
    <p:sldId id="299" r:id="rId16"/>
    <p:sldId id="294" r:id="rId17"/>
    <p:sldId id="295" r:id="rId18"/>
    <p:sldId id="287" r:id="rId19"/>
    <p:sldId id="286" r:id="rId20"/>
    <p:sldId id="285" r:id="rId21"/>
  </p:sldIdLst>
  <p:sldSz cx="9144000" cy="6858000" type="screen4x3"/>
  <p:notesSz cx="6858000" cy="9144000"/>
  <p:custDataLst>
    <p:tags r:id="rId2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AB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0000" autoAdjust="0"/>
  </p:normalViewPr>
  <p:slideViewPr>
    <p:cSldViewPr snapToGrid="0" snapToObjects="1">
      <p:cViewPr>
        <p:scale>
          <a:sx n="100" d="100"/>
          <a:sy n="100" d="100"/>
        </p:scale>
        <p:origin x="-618" y="4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67E9EA01-8974-43F3-9132-3F373E994987}" type="datetime1">
              <a:rPr lang="en-US"/>
              <a:pPr>
                <a:defRPr/>
              </a:pPr>
              <a:t>10/10/2010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6F5560B6-ECDE-4AD8-A532-426E009C6A6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545CC877-0D75-4577-9D53-9AB398336BDA}" type="datetime1">
              <a:rPr lang="en-US"/>
              <a:pPr>
                <a:defRPr/>
              </a:pPr>
              <a:t>10/10/2010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B6E13663-6013-4EA2-A1A5-E32BD5955C43}"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Volunteers have always been the lifeblood of many organizations, whether working directly with the public or working behind the scenes in operational positions. One of the great aspects of working with volunteers in any organization is also one of the greatest challenges, that is, that each volunteer brings their own experience and skill set to the role. To help maximize the varied experience and skill sets of your volunteers, Learning by Design would like to take this opportunity to present to you what we feel would be a training program that addresses your most important needs, while building a volunteer staff that has a passion for art and the ability to share and communicate that passion to the visitors of the </a:t>
            </a:r>
            <a:r>
              <a:rPr lang="en-US" sz="1200" kern="1200" dirty="0" err="1" smtClean="0">
                <a:solidFill>
                  <a:schemeClr val="tx1"/>
                </a:solidFill>
                <a:latin typeface="+mn-lt"/>
                <a:ea typeface="ＭＳ Ｐゴシック" charset="-128"/>
                <a:cs typeface="+mn-cs"/>
              </a:rPr>
              <a:t>ArtWorx</a:t>
            </a:r>
            <a:r>
              <a:rPr lang="en-US" sz="1200" kern="1200" dirty="0" smtClean="0">
                <a:solidFill>
                  <a:schemeClr val="tx1"/>
                </a:solidFill>
                <a:latin typeface="+mn-lt"/>
                <a:ea typeface="ＭＳ Ｐゴシック" charset="-128"/>
                <a:cs typeface="+mn-cs"/>
              </a:rPr>
              <a:t> Museum.</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to assess the ability of the volunteers to lead tours throughout the museum,</a:t>
            </a:r>
            <a:r>
              <a:rPr lang="en-US" baseline="0" dirty="0" smtClean="0"/>
              <a:t> a performance assessment is necessary to show that the volunteers can perform this task successfully.  Learners to work in groups to practice leading tours through the exhibits.  This allows the learners to obtain hands-on experience with the task.  The instructor will act as the observer to ensure the learners are performing tasks correctly.  The instructor will use a specific observation rubric and complete a checklist of items the learners are expected to perform.  This assessment will ensure the volunteers can lead tours and respond to comments and questions. </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the philosophy of your museum is to provide a</a:t>
            </a:r>
            <a:r>
              <a:rPr lang="en-US" baseline="0" dirty="0" smtClean="0"/>
              <a:t> meaningful experience for each guest this training has been designed to teach volunteers how to interact with visitors through inquiry and conversation during tours and not just lecture to them. While the volunteer at the information station is trained to greet and welcome visitors, answer questions about the museum and its programs, and make the guest feel comfortable. Each volunteer will have access to up-to-date printed materials of the museum floor plan, permanent collection, and special programs or exhibits that they can reference or share with the museum’s visitors.</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Lectures will be presented face-to-face by museum staff in an interactive format with discussions and dialog engaging learners and allowing them to practice their interaction skills as if with visitors leading a tour. </a:t>
            </a:r>
            <a:br>
              <a:rPr lang="en-US" dirty="0" smtClean="0"/>
            </a:br>
            <a:r>
              <a:rPr lang="en-US" dirty="0" smtClean="0"/>
              <a:t/>
            </a:r>
            <a:br>
              <a:rPr lang="en-US" dirty="0" smtClean="0"/>
            </a:br>
            <a:r>
              <a:rPr lang="en-US" dirty="0" smtClean="0"/>
              <a:t>The first three classes</a:t>
            </a:r>
            <a:r>
              <a:rPr lang="en-US" baseline="0" dirty="0" smtClean="0"/>
              <a:t> </a:t>
            </a:r>
            <a:r>
              <a:rPr lang="en-US" dirty="0" smtClean="0"/>
              <a:t>will include a presentation of one of the three focus points (museum history, permanent collection, special exhibits), discussion, review, and then conclude with a 20-question paper-and-pencil matching test to identify artists with their paintings in the various exhibits. The</a:t>
            </a:r>
            <a:r>
              <a:rPr lang="en-US" baseline="0" dirty="0" smtClean="0"/>
              <a:t> fourth class will give the student an opportunity to job shadow one of the museum’s docents as they conduct a tour with a group of visitors. The fifth class in the series will put the trainee in the role of a tour guide as they practice leading a tour for their classmates and three of the museum’s staff members.</a:t>
            </a:r>
          </a:p>
          <a:p>
            <a:endParaRPr lang="en-US" baseline="0" dirty="0" smtClean="0"/>
          </a:p>
          <a:p>
            <a:r>
              <a:rPr lang="en-US" baseline="0" dirty="0" smtClean="0"/>
              <a:t>Each of these classes have been designed to help to build not only the knowledge of the museum’s collections, but to help to promote confidence in the volunteer by increasing their comfort level as they conduct tours or are approached by visitors with questions at the information station.</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As we all know, person’s behavior can be influenced by the very awareness that they are being “tested,” therefore, in order to prevent changes in the trainees’ behavior, as part of our three-phase evaluation, the trainee will not know when the evaluation is taking place and the evaluation will be conducted while they are fulfilling their responsibilities in their day-to-day activities, by a so-called “mystery shopper.”</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Every not-for-profit organization is challenged with the necessity to raise funds to support the mission and goals of the organization. And, in order to help </a:t>
            </a:r>
            <a:r>
              <a:rPr lang="en-US" sz="1200" kern="1200" dirty="0" err="1" smtClean="0">
                <a:solidFill>
                  <a:schemeClr val="tx1"/>
                </a:solidFill>
                <a:latin typeface="+mn-lt"/>
                <a:ea typeface="ＭＳ Ｐゴシック" charset="-128"/>
                <a:cs typeface="+mn-cs"/>
              </a:rPr>
              <a:t>ArtWorx</a:t>
            </a:r>
            <a:r>
              <a:rPr lang="en-US" sz="1200" kern="1200" dirty="0" smtClean="0">
                <a:solidFill>
                  <a:schemeClr val="tx1"/>
                </a:solidFill>
                <a:latin typeface="+mn-lt"/>
                <a:ea typeface="ＭＳ Ｐゴシック" charset="-128"/>
                <a:cs typeface="+mn-cs"/>
              </a:rPr>
              <a:t> Museum meet its goals of providing the programs and activities that are important to the community, a need has been identified to have volunteers trained to help meet those important goals through phone and email fundraising efforts. Our training program for this back-end support role will be advanced training for those who have completed the back-end administrative support training and wish to advance into the fundraising role.</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Volunteers will also be expected to work with telephone and email campaigns</a:t>
            </a:r>
            <a:r>
              <a:rPr lang="en-US" baseline="0" dirty="0" smtClean="0"/>
              <a:t> to raise funds from museum patrons.  A performance assessment designed to have learners enter information into the computer database, email patrons, and role-play to raise funds from patrons will ensure that the learners have the ability to perform the job task.  Role-play assessments are very effective because they allow the learner to practice and experience how their skills apply on the job.  The role-play assessment will focus on teaching learners how to overcome objections.  The structure of this role-play assessment will enable the learners to demonstrate their new skills.  The instructor will evaluate each learner’s performance using a checklist of items that the learners are expected to perform.  </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ＭＳ Ｐゴシック" charset="-128"/>
                <a:cs typeface="+mn-cs"/>
              </a:rPr>
              <a:t>This course is designed to provide</a:t>
            </a:r>
            <a:r>
              <a:rPr lang="en-US" sz="1200" kern="1200" baseline="0" dirty="0" smtClean="0">
                <a:solidFill>
                  <a:schemeClr val="tx1"/>
                </a:solidFill>
                <a:latin typeface="+mn-lt"/>
                <a:ea typeface="ＭＳ Ｐゴシック" charset="-128"/>
                <a:cs typeface="+mn-cs"/>
              </a:rPr>
              <a:t> the volunteer with the necessary skills to meet the challenges of soliciting donations and overcoming objections to their requests in the integral task of raising funds to support the museum and its various programs. </a:t>
            </a:r>
            <a:r>
              <a:rPr lang="en-US" sz="1200" kern="1200" dirty="0" smtClean="0">
                <a:solidFill>
                  <a:schemeClr val="tx1"/>
                </a:solidFill>
                <a:latin typeface="+mn-lt"/>
                <a:ea typeface="ＭＳ Ｐゴシック" charset="-128"/>
                <a:cs typeface="+mn-cs"/>
              </a:rPr>
              <a:t>The face-to-face instruction will provide trainees with an understanding of the museum’s need for contributions and their role and responsibilities in supporting that need through examples and demonstrations. The role playing portion, using supplied scripts, will give the students practice and feedback to support the understanding of their strengths and weaknesses. The “live” phone calls and email composition will again provide important feedback for improving their skills. </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a:t>
            </a:r>
            <a:r>
              <a:rPr lang="en-US" baseline="0" dirty="0" smtClean="0"/>
              <a:t> class will be presented in a face-to-face format and will allow ample time for open discussion and questions. The first class will include a lecture to give students an overview of the process and conclude with demonstrations in both email and phone contacts. The second class will put each student in the role of the solicitor and patron as they follow a script to respond to each other. The final course will put each student on the phone placing actual calls to potential contributors after each call the instructor will provide immediate feedback to help the student understand where they need to improve and what they did well. Each student will also be required to compose an email to a potential donor and respond to an open inquiry. The instructor will review each email before it is sent and provide direction as necessary. </a:t>
            </a:r>
            <a:r>
              <a:rPr lang="en-US" dirty="0" smtClean="0"/>
              <a:t>A performance assessment will be conducted at the end of the third class</a:t>
            </a:r>
            <a:r>
              <a:rPr lang="en-US" baseline="0" dirty="0" smtClean="0"/>
              <a:t> to ensure that the students have met the objectives prior to being assigned the fundraising role.</a:t>
            </a:r>
            <a:endParaRPr lang="en-US" dirty="0" smtClean="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As we previously discussed, an evaluation may be tainted if the trainee has knowledge that they are being evaluated. For the same reason, the evaluation for the back-end fundraising support position will be conducted in a “mystery shopper” fashion while the volunteer is working in their day-to-day roles. While the evaluator will be prepped with questions and responses, the volunteer that makes the call will be a random sampling, the will help to ensure that the data compiled will provide accurate results to determine the effectiveness of the training program.</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mn-lt"/>
              </a:rPr>
              <a:t>If you stand back and look at the components of our curriculum design you will see a complete picture. Each component builds upon the previous to create a masterpiece training program. The elements not only address the needs of the </a:t>
            </a:r>
            <a:r>
              <a:rPr lang="en-US" sz="1200" dirty="0" err="1" smtClean="0">
                <a:latin typeface="+mn-lt"/>
              </a:rPr>
              <a:t>ArtWorx</a:t>
            </a:r>
            <a:r>
              <a:rPr lang="en-US" sz="1200" dirty="0" smtClean="0">
                <a:latin typeface="+mn-lt"/>
              </a:rPr>
              <a:t> Museum, but the needs of the learners themselves. The result is a work of art that you will be able to stand back and admire.</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ＭＳ Ｐゴシック" charset="-128"/>
                <a:cs typeface="+mn-cs"/>
              </a:rPr>
              <a:t>Because we know that not all training programs are created equally, we have custom designed several courses that respond to the most desired needs that you indicated in our earlier discussions. This training program is designed to supplement the volunteer orientation training that you require of all of the volunteers accepted into your organization. This is a program that will have you on the way toward future growth and success. We are pleased to have the opportunity to present this curriculum to you today and are confident that you will be more successful in your volunteer program</a:t>
            </a:r>
            <a:r>
              <a:rPr lang="en-US" sz="1200" kern="1200" baseline="0" dirty="0" smtClean="0">
                <a:solidFill>
                  <a:schemeClr val="tx1"/>
                </a:solidFill>
                <a:latin typeface="+mn-lt"/>
                <a:ea typeface="ＭＳ Ｐゴシック" charset="-128"/>
                <a:cs typeface="+mn-cs"/>
              </a:rPr>
              <a:t> as a result.</a:t>
            </a:r>
            <a:r>
              <a:rPr lang="en-US" sz="1200" kern="1200" dirty="0" smtClean="0">
                <a:solidFill>
                  <a:schemeClr val="tx1"/>
                </a:solidFill>
                <a:latin typeface="+mn-lt"/>
                <a:ea typeface="ＭＳ Ｐゴシック" charset="-128"/>
                <a:cs typeface="+mn-cs"/>
              </a:rPr>
              <a:t> </a:t>
            </a:r>
          </a:p>
          <a:p>
            <a:r>
              <a:rPr lang="en-US" sz="1200" kern="1200" dirty="0" smtClean="0">
                <a:solidFill>
                  <a:schemeClr val="tx1"/>
                </a:solidFill>
                <a:latin typeface="+mn-lt"/>
                <a:ea typeface="ＭＳ Ｐゴシック" charset="-128"/>
                <a:cs typeface="+mn-cs"/>
              </a:rPr>
              <a:t> </a:t>
            </a:r>
          </a:p>
          <a:p>
            <a:r>
              <a:rPr lang="en-US" sz="1200" kern="1200" dirty="0" smtClean="0">
                <a:solidFill>
                  <a:schemeClr val="tx1"/>
                </a:solidFill>
                <a:latin typeface="+mn-lt"/>
                <a:ea typeface="ＭＳ Ｐゴシック" charset="-128"/>
                <a:cs typeface="+mn-cs"/>
              </a:rPr>
              <a:t>Our training program begins after you have accepted the volunteer’s application and personal interview. Each volunteer will attend one of three orientation training courses schedule throughout the year. The orientation will introduce the volunteer to the </a:t>
            </a:r>
            <a:r>
              <a:rPr lang="en-US" sz="1200" kern="1200" dirty="0" err="1" smtClean="0">
                <a:solidFill>
                  <a:schemeClr val="tx1"/>
                </a:solidFill>
                <a:latin typeface="+mn-lt"/>
                <a:ea typeface="ＭＳ Ｐゴシック" charset="-128"/>
                <a:cs typeface="+mn-cs"/>
              </a:rPr>
              <a:t>ArtWorx</a:t>
            </a:r>
            <a:r>
              <a:rPr lang="en-US" sz="1200" kern="1200" dirty="0" smtClean="0">
                <a:solidFill>
                  <a:schemeClr val="tx1"/>
                </a:solidFill>
                <a:latin typeface="+mn-lt"/>
                <a:ea typeface="ＭＳ Ｐゴシック" charset="-128"/>
                <a:cs typeface="+mn-cs"/>
              </a:rPr>
              <a:t> Museum personnel and familiarize them with the roles, responsibilities, and facilities of the museum. It will also include an overview of the museum’s mission, history, and philosophy to ensure that each volunteer is able to accurately understand how their contribution of time and talent is part of the larger museum society and community.</a:t>
            </a:r>
          </a:p>
          <a:p>
            <a:endParaRPr lang="en-US" sz="1200" kern="1200" dirty="0" smtClean="0">
              <a:solidFill>
                <a:schemeClr val="tx1"/>
              </a:solidFill>
              <a:latin typeface="+mn-lt"/>
              <a:ea typeface="ＭＳ Ｐゴシック" charset="-128"/>
              <a:cs typeface="+mn-cs"/>
            </a:endParaRPr>
          </a:p>
          <a:p>
            <a:r>
              <a:rPr lang="en-US" sz="1200" kern="1200" dirty="0" smtClean="0">
                <a:solidFill>
                  <a:schemeClr val="tx1"/>
                </a:solidFill>
                <a:latin typeface="+mn-lt"/>
                <a:ea typeface="ＭＳ Ｐゴシック" charset="-128"/>
                <a:cs typeface="+mn-cs"/>
              </a:rPr>
              <a:t>As we proceed through this presentation we will</a:t>
            </a:r>
            <a:r>
              <a:rPr lang="en-US" sz="1200" kern="1200" baseline="0" dirty="0" smtClean="0">
                <a:solidFill>
                  <a:schemeClr val="tx1"/>
                </a:solidFill>
                <a:latin typeface="+mn-lt"/>
                <a:ea typeface="ＭＳ Ｐゴシック" charset="-128"/>
                <a:cs typeface="+mn-cs"/>
              </a:rPr>
              <a:t> review the results of the needs analysis and then describe our proposed curriculum to meet the most important needs of your museum.</a:t>
            </a:r>
            <a:endParaRPr lang="en-US" sz="1200" kern="1200" dirty="0" smtClean="0">
              <a:solidFill>
                <a:schemeClr val="tx1"/>
              </a:solidFill>
              <a:latin typeface="+mn-lt"/>
              <a:ea typeface="ＭＳ Ｐゴシック" charset="-128"/>
              <a:cs typeface="+mn-cs"/>
            </a:endParaRP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The entire team at Learning by Design stands ready to answer your questions about this training program or any of our additional services. We are looking forward to joining forces with you in this project</a:t>
            </a:r>
            <a:r>
              <a:rPr lang="en-US" sz="1200" kern="1200" baseline="0" dirty="0" smtClean="0">
                <a:solidFill>
                  <a:schemeClr val="tx1"/>
                </a:solidFill>
                <a:latin typeface="+mn-lt"/>
                <a:ea typeface="ＭＳ Ｐゴシック" charset="-128"/>
                <a:cs typeface="+mn-cs"/>
              </a:rPr>
              <a:t> to create volunteers that are capable, enthusiastic, and committed to the </a:t>
            </a:r>
            <a:r>
              <a:rPr lang="en-US" sz="1200" kern="1200" baseline="0" dirty="0" err="1" smtClean="0">
                <a:solidFill>
                  <a:schemeClr val="tx1"/>
                </a:solidFill>
                <a:latin typeface="+mn-lt"/>
                <a:ea typeface="ＭＳ Ｐゴシック" charset="-128"/>
                <a:cs typeface="+mn-cs"/>
              </a:rPr>
              <a:t>ArtWorx</a:t>
            </a:r>
            <a:r>
              <a:rPr lang="en-US" sz="1200" kern="1200" baseline="0" dirty="0" smtClean="0">
                <a:solidFill>
                  <a:schemeClr val="tx1"/>
                </a:solidFill>
                <a:latin typeface="+mn-lt"/>
                <a:ea typeface="ＭＳ Ｐゴシック" charset="-128"/>
                <a:cs typeface="+mn-cs"/>
              </a:rPr>
              <a:t> Museum</a:t>
            </a:r>
            <a:r>
              <a:rPr lang="en-US" sz="1200" kern="1200" dirty="0" smtClean="0">
                <a:solidFill>
                  <a:schemeClr val="tx1"/>
                </a:solidFill>
                <a:latin typeface="+mn-lt"/>
                <a:ea typeface="ＭＳ Ｐゴシック" charset="-128"/>
                <a:cs typeface="+mn-cs"/>
              </a:rPr>
              <a:t>.</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One of the needs that was identified in our analysis was the need for volunteers to be able to maintain an Excel database and use the email system to respond to patrons and visitors. To address this need, volunteers assigned to this role will receive additional training that will provide them with the skills and knowledge necessary meet the demands of this back-end administrative support position.</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mn-lt"/>
                <a:ea typeface="ＭＳ Ｐゴシック" charset="-128"/>
                <a:cs typeface="+mn-cs"/>
              </a:rPr>
              <a:t> Assessments are an important part of any curriculum.  It is important to determine if the learners are actually absorbing the material and essentially have the ability to perform the skills being taught.  In order for the learners to operate computer systems and databases, it is important to test their skill level prior to taking the course, which is called diagnostic testing.  Diagnostic testing will determine what skill level the learners have coming into the course.  This information is very valuable to instructors.  With this information, instructors can prepare to teach according to the skill levels learners possess.  In addition, a performance assessment is also necessary.  The performance assessment shows that the learners have achieved the goal by performing the actual task successfully.</a:t>
            </a:r>
            <a:endParaRPr lang="en-US" b="0"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ＭＳ Ｐゴシック" charset="-128"/>
                <a:cs typeface="+mn-cs"/>
              </a:rPr>
              <a:t>Although</a:t>
            </a:r>
            <a:r>
              <a:rPr lang="en-US" sz="1200" kern="1200" baseline="0" dirty="0" smtClean="0">
                <a:solidFill>
                  <a:schemeClr val="tx1"/>
                </a:solidFill>
                <a:latin typeface="+mn-lt"/>
                <a:ea typeface="ＭＳ Ｐゴシック" charset="-128"/>
                <a:cs typeface="+mn-cs"/>
              </a:rPr>
              <a:t> the volunteer in this position is not on the frontline of the museum interacting with visitors, their importance to the day-to-day operation of the museum is of no less value. For that reason we want to ensure that your volunteers are confident in their ability to operate the museum’s computer system, including the ability to use the email system and enter data into an Excel database. To make this a reality the course has been designed in a</a:t>
            </a:r>
            <a:r>
              <a:rPr lang="en-US" sz="1200" kern="1200" dirty="0" smtClean="0">
                <a:solidFill>
                  <a:schemeClr val="tx1"/>
                </a:solidFill>
                <a:latin typeface="+mn-lt"/>
                <a:ea typeface="ＭＳ Ｐゴシック" charset="-128"/>
                <a:cs typeface="+mn-cs"/>
              </a:rPr>
              <a:t> face-to-face instructor-led</a:t>
            </a:r>
            <a:r>
              <a:rPr lang="en-US" sz="1200" kern="1200" baseline="0" dirty="0" smtClean="0">
                <a:solidFill>
                  <a:schemeClr val="tx1"/>
                </a:solidFill>
                <a:latin typeface="+mn-lt"/>
                <a:ea typeface="ＭＳ Ｐゴシック" charset="-128"/>
                <a:cs typeface="+mn-cs"/>
              </a:rPr>
              <a:t> </a:t>
            </a:r>
            <a:r>
              <a:rPr lang="en-US" sz="1200" kern="1200" dirty="0" smtClean="0">
                <a:solidFill>
                  <a:schemeClr val="tx1"/>
                </a:solidFill>
                <a:latin typeface="+mn-lt"/>
                <a:ea typeface="ＭＳ Ｐゴシック" charset="-128"/>
                <a:cs typeface="+mn-cs"/>
              </a:rPr>
              <a:t>format, with a small class size. The small</a:t>
            </a:r>
            <a:r>
              <a:rPr lang="en-US" sz="1200" kern="1200" baseline="0" dirty="0" smtClean="0">
                <a:solidFill>
                  <a:schemeClr val="tx1"/>
                </a:solidFill>
                <a:latin typeface="+mn-lt"/>
                <a:ea typeface="ＭＳ Ｐゴシック" charset="-128"/>
                <a:cs typeface="+mn-cs"/>
              </a:rPr>
              <a:t> class size </a:t>
            </a:r>
            <a:r>
              <a:rPr lang="en-US" sz="1200" kern="1200" dirty="0" smtClean="0">
                <a:solidFill>
                  <a:schemeClr val="tx1"/>
                </a:solidFill>
                <a:latin typeface="+mn-lt"/>
                <a:ea typeface="ＭＳ Ｐゴシック" charset="-128"/>
                <a:cs typeface="+mn-cs"/>
              </a:rPr>
              <a:t>will allow time for each student to get plenty</a:t>
            </a:r>
            <a:r>
              <a:rPr lang="en-US" sz="1200" kern="1200" baseline="0" dirty="0" smtClean="0">
                <a:solidFill>
                  <a:schemeClr val="tx1"/>
                </a:solidFill>
                <a:latin typeface="+mn-lt"/>
                <a:ea typeface="ＭＳ Ｐゴシック" charset="-128"/>
                <a:cs typeface="+mn-cs"/>
              </a:rPr>
              <a:t> of practice and </a:t>
            </a:r>
            <a:r>
              <a:rPr lang="en-US" sz="1200" kern="1200" dirty="0" smtClean="0">
                <a:solidFill>
                  <a:schemeClr val="tx1"/>
                </a:solidFill>
                <a:latin typeface="+mn-lt"/>
                <a:ea typeface="ＭＳ Ｐゴシック" charset="-128"/>
                <a:cs typeface="+mn-cs"/>
              </a:rPr>
              <a:t>immediate feedback from the instructor on their performance during the practice exercises and will present opportunities for scaffolding their own learning from the experience of others in the class. At</a:t>
            </a:r>
            <a:r>
              <a:rPr lang="en-US" sz="1200" kern="1200" baseline="0" dirty="0" smtClean="0">
                <a:solidFill>
                  <a:schemeClr val="tx1"/>
                </a:solidFill>
                <a:latin typeface="+mn-lt"/>
                <a:ea typeface="ＭＳ Ｐゴシック" charset="-128"/>
                <a:cs typeface="+mn-cs"/>
              </a:rPr>
              <a:t> the completion of the course, students will be provided with  print-based reference material to use in support of their learning when on the job.</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format of each</a:t>
            </a:r>
            <a:r>
              <a:rPr lang="en-US" baseline="0" dirty="0" smtClean="0"/>
              <a:t> </a:t>
            </a:r>
            <a:r>
              <a:rPr lang="en-US" dirty="0" smtClean="0"/>
              <a:t>class will allow for open discussion and end with a review and a performance assessment as the learner logs in the computer system, composes an email, and enters data into an Excel workbook. Including a review and performance assessment at the end</a:t>
            </a:r>
            <a:r>
              <a:rPr lang="en-US" baseline="0" dirty="0" smtClean="0"/>
              <a:t> of each day will help learners to have a better view of their strengths and weaknesses and give the instructor valuable data for constructing the next days lessons.</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Our program includes a three-phase evaluation process to ensure that the training program has been designed to meet the objectives of the training program and the learner’s needs. For your program we will conduct a small-group formative evaluation during the development stage. And then we will conduct a two-phase summative evaluation; the first will be conducted at the end of the first round of training courses and the second will be conducted one-year after the implementation of your training program.</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ＭＳ Ｐゴシック" charset="-128"/>
                <a:cs typeface="+mn-cs"/>
              </a:rPr>
              <a:t>Due to the size of your organization we believe that the volunteers in the working directly with the visitor should be able to staff </a:t>
            </a:r>
            <a:r>
              <a:rPr lang="en-US" sz="1200" kern="1200" dirty="0" err="1" smtClean="0">
                <a:solidFill>
                  <a:schemeClr val="tx1"/>
                </a:solidFill>
                <a:latin typeface="+mn-lt"/>
                <a:ea typeface="ＭＳ Ｐゴシック" charset="-128"/>
                <a:cs typeface="+mn-cs"/>
              </a:rPr>
              <a:t>ArtWorx’s</a:t>
            </a:r>
            <a:r>
              <a:rPr lang="en-US" sz="1200" kern="1200" dirty="0" smtClean="0">
                <a:solidFill>
                  <a:schemeClr val="tx1"/>
                </a:solidFill>
                <a:latin typeface="+mn-lt"/>
                <a:ea typeface="ＭＳ Ｐゴシック" charset="-128"/>
                <a:cs typeface="+mn-cs"/>
              </a:rPr>
              <a:t> information station and be able to lead tours through the museums exhibits. The overlap of training will make your volunteers much more knowledgeable and allow you the opportunity to move volunteers around based on necessity. Because volunteers who conduct tours and staff the information station interact with visitors on a daily basis, the training program will be designed to provide the volunteers with the knowledge to answer questions about the museum, its exhibitions, programs, services, and events.</a:t>
            </a:r>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the volunteers will be expected to lead tours throughout</a:t>
            </a:r>
            <a:r>
              <a:rPr lang="en-US" baseline="0" dirty="0" smtClean="0"/>
              <a:t> the museum, it is important that they have the ability to accurately identify artists and their artwork throughout the museum exhibits.  One of the most effective ways to do this is to test their knowledge with an assessment that requires them to match artists with their work and recall information learned to provide correct answers to a quiz.  The results of this assessment will show that the volunteers can successfully identify various artists and their artwork in order to respond to comments and questions.</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32906"/>
          <a:stretch>
            <a:fillRect/>
          </a:stretch>
        </p:blipFill>
        <p:spPr bwMode="auto">
          <a:xfrm>
            <a:off x="282575" y="225425"/>
            <a:ext cx="4219575" cy="4191000"/>
          </a:xfrm>
          <a:prstGeom prst="rect">
            <a:avLst/>
          </a:prstGeom>
          <a:noFill/>
          <a:ln w="9525">
            <a:noFill/>
            <a:miter lim="800000"/>
            <a:headEnd/>
            <a:tailEnd/>
          </a:ln>
        </p:spPr>
      </p:pic>
      <p:sp>
        <p:nvSpPr>
          <p:cNvPr id="5" name="Rectangle 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4624388" y="2378075"/>
            <a:ext cx="2057400" cy="2038350"/>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7" name="Rectangle 6"/>
          <p:cNvSpPr/>
          <p:nvPr/>
        </p:nvSpPr>
        <p:spPr>
          <a:xfrm>
            <a:off x="4624388" y="228600"/>
            <a:ext cx="2057400" cy="2038350"/>
          </a:xfrm>
          <a:prstGeom prst="rect">
            <a:avLst/>
          </a:prstGeom>
          <a:solidFill>
            <a:schemeClr val="accent6">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378075"/>
            <a:ext cx="2057400" cy="2038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Date Placeholder 3"/>
          <p:cNvSpPr>
            <a:spLocks noGrp="1"/>
          </p:cNvSpPr>
          <p:nvPr>
            <p:ph type="dt" sz="half" idx="10"/>
          </p:nvPr>
        </p:nvSpPr>
        <p:spPr>
          <a:xfrm>
            <a:off x="4624388" y="6426200"/>
            <a:ext cx="1408112" cy="365125"/>
          </a:xfrm>
        </p:spPr>
        <p:txBody>
          <a:bodyPr/>
          <a:lstStyle>
            <a:lvl1pPr>
              <a:defRPr sz="900"/>
            </a:lvl1pPr>
          </a:lstStyle>
          <a:p>
            <a:pPr>
              <a:defRPr/>
            </a:pPr>
            <a:r>
              <a:rPr lang="en-US"/>
              <a:t>10/16/10</a:t>
            </a:r>
          </a:p>
        </p:txBody>
      </p:sp>
      <p:sp>
        <p:nvSpPr>
          <p:cNvPr id="10" name="Footer Placeholder 4"/>
          <p:cNvSpPr>
            <a:spLocks noGrp="1"/>
          </p:cNvSpPr>
          <p:nvPr>
            <p:ph type="ftr" sz="quarter" idx="11"/>
          </p:nvPr>
        </p:nvSpPr>
        <p:spPr>
          <a:xfrm>
            <a:off x="6311900" y="6426200"/>
            <a:ext cx="2527300" cy="365125"/>
          </a:xfrm>
        </p:spPr>
        <p:txBody>
          <a:bodyPr/>
          <a:lstStyle>
            <a:lvl1pPr algn="r">
              <a:defRPr sz="900"/>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rgbClr val="86AB3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ictures with Caption">
    <p:spTree>
      <p:nvGrpSpPr>
        <p:cNvPr id="1" name=""/>
        <p:cNvGrpSpPr/>
        <p:nvPr/>
      </p:nvGrpSpPr>
      <p:grpSpPr>
        <a:xfrm>
          <a:off x="0" y="0"/>
          <a:ext cx="0" cy="0"/>
          <a:chOff x="0" y="0"/>
          <a:chExt cx="0" cy="0"/>
        </a:xfrm>
      </p:grpSpPr>
      <p:pic>
        <p:nvPicPr>
          <p:cNvPr id="5" name="Picture 6" descr="iStock_000012072467Small.jpg"/>
          <p:cNvPicPr>
            <a:picLocks noChangeAspect="1"/>
          </p:cNvPicPr>
          <p:nvPr userDrawn="1"/>
        </p:nvPicPr>
        <p:blipFill>
          <a:blip r:embed="rId2"/>
          <a:srcRect l="21201" r="10742"/>
          <a:stretch>
            <a:fillRect/>
          </a:stretch>
        </p:blipFill>
        <p:spPr bwMode="auto">
          <a:xfrm>
            <a:off x="4603750" y="228600"/>
            <a:ext cx="2084388" cy="2038350"/>
          </a:xfrm>
          <a:prstGeom prst="rect">
            <a:avLst/>
          </a:prstGeom>
          <a:noFill/>
          <a:ln w="9525">
            <a:noFill/>
            <a:miter lim="800000"/>
            <a:headEnd/>
            <a:tailEnd/>
          </a:ln>
        </p:spPr>
      </p:pic>
      <p:pic>
        <p:nvPicPr>
          <p:cNvPr id="6" name="Picture 7" descr="iStock_000003850040Small.jpg"/>
          <p:cNvPicPr>
            <a:picLocks noChangeAspect="1"/>
          </p:cNvPicPr>
          <p:nvPr userDrawn="1"/>
        </p:nvPicPr>
        <p:blipFill>
          <a:blip r:embed="rId3"/>
          <a:srcRect t="2679" r="20149"/>
          <a:stretch>
            <a:fillRect/>
          </a:stretch>
        </p:blipFill>
        <p:spPr bwMode="auto">
          <a:xfrm>
            <a:off x="6802438" y="2382838"/>
            <a:ext cx="2052637" cy="4179887"/>
          </a:xfrm>
          <a:prstGeom prst="rect">
            <a:avLst/>
          </a:prstGeom>
          <a:noFill/>
          <a:ln w="9525">
            <a:noFill/>
            <a:miter lim="800000"/>
            <a:headEnd/>
            <a:tailEnd/>
          </a:ln>
        </p:spPr>
      </p:pic>
      <p:sp>
        <p:nvSpPr>
          <p:cNvPr id="7" name="Rectangle 6"/>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4535488"/>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11" descr="iStock_000012218954Small.jpg"/>
          <p:cNvPicPr>
            <a:picLocks noChangeAspect="1"/>
          </p:cNvPicPr>
          <p:nvPr userDrawn="1"/>
        </p:nvPicPr>
        <p:blipFill>
          <a:blip r:embed="rId4"/>
          <a:srcRect l="2" r="5"/>
          <a:stretch>
            <a:fillRect/>
          </a:stretch>
        </p:blipFill>
        <p:spPr bwMode="auto">
          <a:xfrm>
            <a:off x="4565650" y="2921000"/>
            <a:ext cx="2122488" cy="1493838"/>
          </a:xfrm>
          <a:prstGeom prst="rect">
            <a:avLst/>
          </a:prstGeom>
          <a:noFill/>
          <a:ln w="9525">
            <a:noFill/>
            <a:miter lim="800000"/>
            <a:headEnd/>
            <a:tailEnd/>
          </a:ln>
        </p:spPr>
      </p:pic>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4"/>
          <p:cNvSpPr>
            <a:spLocks noGrp="1"/>
          </p:cNvSpPr>
          <p:nvPr>
            <p:ph type="dt" sz="half" idx="10"/>
          </p:nvPr>
        </p:nvSpPr>
        <p:spPr>
          <a:xfrm>
            <a:off x="381000" y="6197600"/>
            <a:ext cx="1347788" cy="365125"/>
          </a:xfrm>
        </p:spPr>
        <p:txBody>
          <a:bodyPr/>
          <a:lstStyle>
            <a:lvl1pPr>
              <a:defRPr sz="900">
                <a:solidFill>
                  <a:schemeClr val="bg1"/>
                </a:solidFill>
              </a:defRPr>
            </a:lvl1pPr>
          </a:lstStyle>
          <a:p>
            <a:pPr>
              <a:defRPr/>
            </a:pPr>
            <a:r>
              <a:rPr lang="en-US"/>
              <a:t>10/16/10</a:t>
            </a:r>
          </a:p>
        </p:txBody>
      </p:sp>
      <p:sp>
        <p:nvSpPr>
          <p:cNvPr id="12" name="Footer Placeholder 5"/>
          <p:cNvSpPr>
            <a:spLocks noGrp="1"/>
          </p:cNvSpPr>
          <p:nvPr>
            <p:ph type="ftr" sz="quarter" idx="11"/>
          </p:nvPr>
        </p:nvSpPr>
        <p:spPr>
          <a:xfrm>
            <a:off x="1806575" y="6197600"/>
            <a:ext cx="2590800" cy="365125"/>
          </a:xfrm>
        </p:spPr>
        <p:txBody>
          <a:bodyPr/>
          <a:lstStyle>
            <a:lvl1pPr algn="r">
              <a:defRPr sz="900" strike="noStrike">
                <a:solidFill>
                  <a:schemeClr val="bg1"/>
                </a:solidFill>
              </a:defRPr>
            </a:lvl1pPr>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pPr>
              <a:defRPr/>
            </a:pPr>
            <a:fld id="{3CC0E7DD-6991-4FF4-905D-85ED96158605}"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8" name="Date Placeholder 4"/>
          <p:cNvSpPr>
            <a:spLocks noGrp="1"/>
          </p:cNvSpPr>
          <p:nvPr>
            <p:ph type="dt" sz="half" idx="15"/>
          </p:nvPr>
        </p:nvSpPr>
        <p:spPr>
          <a:xfrm>
            <a:off x="381000" y="6235700"/>
            <a:ext cx="1347788" cy="365125"/>
          </a:xfrm>
        </p:spPr>
        <p:txBody>
          <a:bodyPr/>
          <a:lstStyle>
            <a:lvl1pPr>
              <a:defRPr sz="900">
                <a:solidFill>
                  <a:schemeClr val="bg1"/>
                </a:solidFill>
              </a:defRPr>
            </a:lvl1pPr>
          </a:lstStyle>
          <a:p>
            <a:pPr>
              <a:defRPr/>
            </a:pPr>
            <a:r>
              <a:rPr lang="en-US" dirty="0"/>
              <a:t>10/16/10</a:t>
            </a:r>
          </a:p>
        </p:txBody>
      </p:sp>
      <p:sp>
        <p:nvSpPr>
          <p:cNvPr id="9" name="Footer Placeholder 5"/>
          <p:cNvSpPr>
            <a:spLocks noGrp="1"/>
          </p:cNvSpPr>
          <p:nvPr>
            <p:ph type="ftr" sz="quarter" idx="16"/>
          </p:nvPr>
        </p:nvSpPr>
        <p:spPr>
          <a:xfrm>
            <a:off x="1914525" y="6235700"/>
            <a:ext cx="4648200" cy="365125"/>
          </a:xfrm>
        </p:spPr>
        <p:txBody>
          <a:bodyPr/>
          <a:lstStyle>
            <a:lvl1pPr algn="r">
              <a:defRPr sz="900">
                <a:solidFill>
                  <a:schemeClr val="bg1"/>
                </a:solidFill>
              </a:defRPr>
            </a:lvl1pPr>
          </a:lstStyle>
          <a:p>
            <a:pPr>
              <a:defRPr/>
            </a:pPr>
            <a:endParaRPr lang="en-US" dirty="0"/>
          </a:p>
        </p:txBody>
      </p:sp>
      <p:sp>
        <p:nvSpPr>
          <p:cNvPr id="10" name="Slide Number Placeholder 6"/>
          <p:cNvSpPr>
            <a:spLocks noGrp="1"/>
          </p:cNvSpPr>
          <p:nvPr>
            <p:ph type="sldNum" sz="quarter" idx="17"/>
          </p:nvPr>
        </p:nvSpPr>
        <p:spPr/>
        <p:txBody>
          <a:bodyPr/>
          <a:lstStyle>
            <a:lvl1pPr>
              <a:defRPr/>
            </a:lvl1pPr>
          </a:lstStyle>
          <a:p>
            <a:pPr>
              <a:defRPr/>
            </a:pPr>
            <a:fld id="{C5E78FF0-6CD6-4708-8561-800CF567B8EA}"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5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8" name="Date Placeholder 4"/>
          <p:cNvSpPr>
            <a:spLocks noGrp="1"/>
          </p:cNvSpPr>
          <p:nvPr>
            <p:ph type="dt" sz="half" idx="15"/>
          </p:nvPr>
        </p:nvSpPr>
        <p:spPr>
          <a:xfrm>
            <a:off x="381000" y="6235700"/>
            <a:ext cx="1347788" cy="365125"/>
          </a:xfrm>
        </p:spPr>
        <p:txBody>
          <a:bodyPr/>
          <a:lstStyle>
            <a:lvl1pPr>
              <a:defRPr sz="900">
                <a:solidFill>
                  <a:schemeClr val="bg1"/>
                </a:solidFill>
              </a:defRPr>
            </a:lvl1pPr>
          </a:lstStyle>
          <a:p>
            <a:pPr>
              <a:defRPr/>
            </a:pPr>
            <a:r>
              <a:rPr lang="en-US" dirty="0"/>
              <a:t>10/16/10</a:t>
            </a:r>
          </a:p>
        </p:txBody>
      </p:sp>
      <p:sp>
        <p:nvSpPr>
          <p:cNvPr id="9" name="Footer Placeholder 5"/>
          <p:cNvSpPr>
            <a:spLocks noGrp="1"/>
          </p:cNvSpPr>
          <p:nvPr>
            <p:ph type="ftr" sz="quarter" idx="16"/>
          </p:nvPr>
        </p:nvSpPr>
        <p:spPr>
          <a:xfrm>
            <a:off x="1914525" y="6235700"/>
            <a:ext cx="4648200" cy="365125"/>
          </a:xfrm>
        </p:spPr>
        <p:txBody>
          <a:bodyPr/>
          <a:lstStyle>
            <a:lvl1pPr algn="r">
              <a:defRPr sz="900">
                <a:solidFill>
                  <a:schemeClr val="bg1"/>
                </a:solidFill>
              </a:defRPr>
            </a:lvl1pPr>
          </a:lstStyle>
          <a:p>
            <a:pPr>
              <a:defRPr/>
            </a:pPr>
            <a:endParaRPr lang="en-US" dirty="0"/>
          </a:p>
        </p:txBody>
      </p:sp>
      <p:sp>
        <p:nvSpPr>
          <p:cNvPr id="10" name="Slide Number Placeholder 6"/>
          <p:cNvSpPr>
            <a:spLocks noGrp="1"/>
          </p:cNvSpPr>
          <p:nvPr>
            <p:ph type="sldNum" sz="quarter" idx="17"/>
          </p:nvPr>
        </p:nvSpPr>
        <p:spPr/>
        <p:txBody>
          <a:bodyPr/>
          <a:lstStyle>
            <a:lvl1pPr>
              <a:defRPr/>
            </a:lvl1pPr>
          </a:lstStyle>
          <a:p>
            <a:pPr>
              <a:defRPr/>
            </a:pPr>
            <a:fld id="{C5E78FF0-6CD6-4708-8561-800CF567B8EA}"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6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8" name="Date Placeholder 4"/>
          <p:cNvSpPr>
            <a:spLocks noGrp="1"/>
          </p:cNvSpPr>
          <p:nvPr>
            <p:ph type="dt" sz="half" idx="15"/>
          </p:nvPr>
        </p:nvSpPr>
        <p:spPr>
          <a:xfrm>
            <a:off x="381000" y="6235700"/>
            <a:ext cx="1347788" cy="365125"/>
          </a:xfrm>
        </p:spPr>
        <p:txBody>
          <a:bodyPr/>
          <a:lstStyle>
            <a:lvl1pPr>
              <a:defRPr sz="900">
                <a:solidFill>
                  <a:schemeClr val="bg1"/>
                </a:solidFill>
              </a:defRPr>
            </a:lvl1pPr>
          </a:lstStyle>
          <a:p>
            <a:pPr>
              <a:defRPr/>
            </a:pPr>
            <a:r>
              <a:rPr lang="en-US" dirty="0"/>
              <a:t>10/16/10</a:t>
            </a:r>
          </a:p>
        </p:txBody>
      </p:sp>
      <p:sp>
        <p:nvSpPr>
          <p:cNvPr id="9" name="Footer Placeholder 5"/>
          <p:cNvSpPr>
            <a:spLocks noGrp="1"/>
          </p:cNvSpPr>
          <p:nvPr>
            <p:ph type="ftr" sz="quarter" idx="16"/>
          </p:nvPr>
        </p:nvSpPr>
        <p:spPr>
          <a:xfrm>
            <a:off x="1914525" y="6235700"/>
            <a:ext cx="4648200" cy="365125"/>
          </a:xfrm>
        </p:spPr>
        <p:txBody>
          <a:bodyPr/>
          <a:lstStyle>
            <a:lvl1pPr algn="r">
              <a:defRPr sz="900">
                <a:solidFill>
                  <a:schemeClr val="bg1"/>
                </a:solidFill>
              </a:defRPr>
            </a:lvl1pPr>
          </a:lstStyle>
          <a:p>
            <a:pPr>
              <a:defRPr/>
            </a:pPr>
            <a:endParaRPr lang="en-US" dirty="0"/>
          </a:p>
        </p:txBody>
      </p:sp>
      <p:sp>
        <p:nvSpPr>
          <p:cNvPr id="10" name="Slide Number Placeholder 6"/>
          <p:cNvSpPr>
            <a:spLocks noGrp="1"/>
          </p:cNvSpPr>
          <p:nvPr>
            <p:ph type="sldNum" sz="quarter" idx="17"/>
          </p:nvPr>
        </p:nvSpPr>
        <p:spPr/>
        <p:txBody>
          <a:bodyPr/>
          <a:lstStyle>
            <a:lvl1pPr>
              <a:defRPr/>
            </a:lvl1pPr>
          </a:lstStyle>
          <a:p>
            <a:pPr>
              <a:defRPr/>
            </a:pPr>
            <a:fld id="{C5E78FF0-6CD6-4708-8561-800CF567B8EA}"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7_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8" name="Date Placeholder 4"/>
          <p:cNvSpPr>
            <a:spLocks noGrp="1"/>
          </p:cNvSpPr>
          <p:nvPr>
            <p:ph type="dt" sz="half" idx="15"/>
          </p:nvPr>
        </p:nvSpPr>
        <p:spPr>
          <a:xfrm>
            <a:off x="381000" y="6235700"/>
            <a:ext cx="1347788" cy="365125"/>
          </a:xfrm>
        </p:spPr>
        <p:txBody>
          <a:bodyPr/>
          <a:lstStyle>
            <a:lvl1pPr>
              <a:defRPr sz="900">
                <a:solidFill>
                  <a:schemeClr val="bg1"/>
                </a:solidFill>
              </a:defRPr>
            </a:lvl1pPr>
          </a:lstStyle>
          <a:p>
            <a:pPr>
              <a:defRPr/>
            </a:pPr>
            <a:r>
              <a:rPr lang="en-US" dirty="0"/>
              <a:t>10/16/10</a:t>
            </a:r>
          </a:p>
        </p:txBody>
      </p:sp>
      <p:sp>
        <p:nvSpPr>
          <p:cNvPr id="9" name="Footer Placeholder 5"/>
          <p:cNvSpPr>
            <a:spLocks noGrp="1"/>
          </p:cNvSpPr>
          <p:nvPr>
            <p:ph type="ftr" sz="quarter" idx="16"/>
          </p:nvPr>
        </p:nvSpPr>
        <p:spPr>
          <a:xfrm>
            <a:off x="1914525" y="6235700"/>
            <a:ext cx="4648200" cy="365125"/>
          </a:xfrm>
        </p:spPr>
        <p:txBody>
          <a:bodyPr/>
          <a:lstStyle>
            <a:lvl1pPr algn="r">
              <a:defRPr sz="900">
                <a:solidFill>
                  <a:schemeClr val="bg1"/>
                </a:solidFill>
              </a:defRPr>
            </a:lvl1pPr>
          </a:lstStyle>
          <a:p>
            <a:pPr>
              <a:defRPr/>
            </a:pPr>
            <a:endParaRPr lang="en-US" dirty="0"/>
          </a:p>
        </p:txBody>
      </p:sp>
      <p:sp>
        <p:nvSpPr>
          <p:cNvPr id="10" name="Slide Number Placeholder 6"/>
          <p:cNvSpPr>
            <a:spLocks noGrp="1"/>
          </p:cNvSpPr>
          <p:nvPr>
            <p:ph type="sldNum" sz="quarter" idx="17"/>
          </p:nvPr>
        </p:nvSpPr>
        <p:spPr/>
        <p:txBody>
          <a:bodyPr/>
          <a:lstStyle>
            <a:lvl1pPr>
              <a:defRPr/>
            </a:lvl1pPr>
          </a:lstStyle>
          <a:p>
            <a:pPr>
              <a:defRPr/>
            </a:pPr>
            <a:fld id="{C5E78FF0-6CD6-4708-8561-800CF567B8E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7" name="Rectangle 6"/>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8"/>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10" name="Picture 9" descr="iStock_000005379280Small.jpg"/>
          <p:cNvPicPr>
            <a:picLocks noChangeAspect="1"/>
          </p:cNvPicPr>
          <p:nvPr userDrawn="1"/>
        </p:nvPicPr>
        <p:blipFill>
          <a:blip r:embed="rId2"/>
          <a:srcRect r="32906"/>
          <a:stretch>
            <a:fillRect/>
          </a:stretch>
        </p:blipFill>
        <p:spPr bwMode="auto">
          <a:xfrm>
            <a:off x="282575" y="225425"/>
            <a:ext cx="4224338" cy="4191000"/>
          </a:xfrm>
          <a:prstGeom prst="rect">
            <a:avLst/>
          </a:prstGeom>
          <a:noFill/>
          <a:ln w="9525">
            <a:noFill/>
            <a:miter lim="800000"/>
            <a:headEnd/>
            <a:tailEnd/>
          </a:ln>
        </p:spPr>
      </p:pic>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smtClean="0"/>
              <a:t>Click icon to add picture</a:t>
            </a:r>
            <a:endParaRPr noProof="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smtClean="0"/>
              <a:t>Click icon to add picture</a:t>
            </a:r>
            <a:endParaRPr noProof="0"/>
          </a:p>
        </p:txBody>
      </p:sp>
      <p:sp>
        <p:nvSpPr>
          <p:cNvPr id="16" name="Text Placeholder 3"/>
          <p:cNvSpPr>
            <a:spLocks noGrp="1"/>
          </p:cNvSpPr>
          <p:nvPr>
            <p:ph type="body" sz="half" idx="2"/>
          </p:nvPr>
        </p:nvSpPr>
        <p:spPr>
          <a:xfrm>
            <a:off x="857250" y="1779494"/>
            <a:ext cx="3086100" cy="2040905"/>
          </a:xfrm>
        </p:spPr>
        <p:txBody>
          <a:bodyPr lIns="45720" rIns="45720">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1" name="Date Placeholder 3"/>
          <p:cNvSpPr>
            <a:spLocks noGrp="1"/>
          </p:cNvSpPr>
          <p:nvPr>
            <p:ph type="dt" sz="half" idx="14"/>
          </p:nvPr>
        </p:nvSpPr>
        <p:spPr>
          <a:xfrm>
            <a:off x="4624388" y="6426200"/>
            <a:ext cx="1408112" cy="365125"/>
          </a:xfrm>
        </p:spPr>
        <p:txBody>
          <a:bodyPr/>
          <a:lstStyle>
            <a:lvl1pPr>
              <a:defRPr sz="900"/>
            </a:lvl1pPr>
          </a:lstStyle>
          <a:p>
            <a:pPr>
              <a:defRPr/>
            </a:pPr>
            <a:r>
              <a:rPr lang="en-US"/>
              <a:t>10/16/10</a:t>
            </a:r>
          </a:p>
        </p:txBody>
      </p:sp>
      <p:sp>
        <p:nvSpPr>
          <p:cNvPr id="12" name="Footer Placeholder 4"/>
          <p:cNvSpPr>
            <a:spLocks noGrp="1"/>
          </p:cNvSpPr>
          <p:nvPr>
            <p:ph type="ftr" sz="quarter" idx="15"/>
          </p:nvPr>
        </p:nvSpPr>
        <p:spPr>
          <a:xfrm>
            <a:off x="6311900" y="6426200"/>
            <a:ext cx="2616200" cy="365125"/>
          </a:xfrm>
        </p:spPr>
        <p:txBody>
          <a:bodyPr/>
          <a:lstStyle>
            <a:lvl1pPr algn="r">
              <a:defRPr sz="900"/>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13823"/>
          <a:stretch>
            <a:fillRect/>
          </a:stretch>
        </p:blipFill>
        <p:spPr bwMode="auto">
          <a:xfrm>
            <a:off x="498475" y="228600"/>
            <a:ext cx="8350250" cy="6345238"/>
          </a:xfrm>
          <a:prstGeom prst="rect">
            <a:avLst/>
          </a:prstGeom>
          <a:noFill/>
          <a:ln w="9525">
            <a:noFill/>
            <a:miter lim="800000"/>
            <a:headEnd/>
            <a:tailEnd/>
          </a:ln>
        </p:spPr>
      </p:pic>
      <p:sp>
        <p:nvSpPr>
          <p:cNvPr id="5" name="Rectangle 4"/>
          <p:cNvSpPr/>
          <p:nvPr/>
        </p:nvSpPr>
        <p:spPr>
          <a:xfrm>
            <a:off x="285750" y="228600"/>
            <a:ext cx="212725" cy="634523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4572000" y="3124200"/>
            <a:ext cx="4104968" cy="1362075"/>
          </a:xfrm>
        </p:spPr>
        <p:txBody>
          <a:bodyPr anchor="b">
            <a:normAutofit/>
          </a:bodyPr>
          <a:lstStyle>
            <a:lvl1pPr algn="l">
              <a:defRPr sz="3200" b="0" cap="none" baseline="0">
                <a:solidFill>
                  <a:schemeClr val="bg1"/>
                </a:solidFill>
              </a:defRPr>
            </a:lvl1pPr>
          </a:lstStyle>
          <a:p>
            <a:r>
              <a:rPr lang="en-US" dirty="0" smtClean="0"/>
              <a:t>Click to edit Master title style</a:t>
            </a:r>
            <a:endParaRPr dirty="0"/>
          </a:p>
        </p:txBody>
      </p:sp>
      <p:sp>
        <p:nvSpPr>
          <p:cNvPr id="3" name="Text Placeholder 2"/>
          <p:cNvSpPr>
            <a:spLocks noGrp="1"/>
          </p:cNvSpPr>
          <p:nvPr>
            <p:ph type="body" idx="1"/>
          </p:nvPr>
        </p:nvSpPr>
        <p:spPr>
          <a:xfrm>
            <a:off x="4572000" y="4495800"/>
            <a:ext cx="4104968" cy="1500187"/>
          </a:xfrm>
        </p:spPr>
        <p:txBody>
          <a:bodyPr>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4"/>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5"/>
          </p:nvPr>
        </p:nvSpPr>
        <p:spPr/>
        <p:txBody>
          <a:bodyPr/>
          <a:lstStyle>
            <a:lvl1pPr>
              <a:defRPr sz="900"/>
            </a:lvl1pPr>
          </a:lstStyle>
          <a:p>
            <a:pPr>
              <a:defRPr/>
            </a:pPr>
            <a:r>
              <a:rPr lang="en-US"/>
              <a:t>10/16/10</a:t>
            </a:r>
          </a:p>
        </p:txBody>
      </p:sp>
      <p:sp>
        <p:nvSpPr>
          <p:cNvPr id="7" name="Footer Placeholder 5"/>
          <p:cNvSpPr>
            <a:spLocks noGrp="1"/>
          </p:cNvSpPr>
          <p:nvPr>
            <p:ph type="ftr" sz="quarter" idx="16"/>
          </p:nvPr>
        </p:nvSpPr>
        <p:spPr/>
        <p:txBody>
          <a:bodyPr/>
          <a:lstStyle>
            <a:lvl1pPr algn="r">
              <a:defRPr sz="900"/>
            </a:lvl1pPr>
          </a:lstStyle>
          <a:p>
            <a:pPr>
              <a:defRPr/>
            </a:pPr>
            <a:endParaRPr lang="en-US"/>
          </a:p>
        </p:txBody>
      </p:sp>
      <p:sp>
        <p:nvSpPr>
          <p:cNvPr id="8" name="Slide Number Placeholder 6"/>
          <p:cNvSpPr>
            <a:spLocks noGrp="1"/>
          </p:cNvSpPr>
          <p:nvPr>
            <p:ph type="sldNum" sz="quarter" idx="17"/>
          </p:nvPr>
        </p:nvSpPr>
        <p:spPr/>
        <p:txBody>
          <a:bodyPr/>
          <a:lstStyle>
            <a:lvl1pPr>
              <a:defRPr/>
            </a:lvl1pPr>
          </a:lstStyle>
          <a:p>
            <a:pPr>
              <a:defRPr/>
            </a:pPr>
            <a:fld id="{89B3D7EA-5EAC-4C9B-B7F2-BB49BA10696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9"/>
          </p:nvPr>
        </p:nvSpPr>
        <p:spPr>
          <a:xfrm>
            <a:off x="503238" y="6423025"/>
            <a:ext cx="2133600" cy="365125"/>
          </a:xfrm>
        </p:spPr>
        <p:txBody>
          <a:bodyPr/>
          <a:lstStyle>
            <a:lvl1pPr>
              <a:defRPr sz="900"/>
            </a:lvl1pPr>
          </a:lstStyle>
          <a:p>
            <a:pPr>
              <a:defRPr/>
            </a:pPr>
            <a:r>
              <a:rPr lang="en-US"/>
              <a:t>10/16/10</a:t>
            </a:r>
          </a:p>
        </p:txBody>
      </p:sp>
      <p:sp>
        <p:nvSpPr>
          <p:cNvPr id="9" name="Footer Placeholder 5"/>
          <p:cNvSpPr>
            <a:spLocks noGrp="1"/>
          </p:cNvSpPr>
          <p:nvPr>
            <p:ph type="ftr" sz="quarter" idx="20"/>
          </p:nvPr>
        </p:nvSpPr>
        <p:spPr/>
        <p:txBody>
          <a:bodyPr/>
          <a:lstStyle>
            <a:lvl1pPr algn="r">
              <a:defRPr sz="900"/>
            </a:lvl1pPr>
          </a:lstStyle>
          <a:p>
            <a:pPr>
              <a:defRPr/>
            </a:pPr>
            <a:endParaRPr lang="en-US"/>
          </a:p>
        </p:txBody>
      </p:sp>
      <p:sp>
        <p:nvSpPr>
          <p:cNvPr id="10" name="Slide Number Placeholder 6"/>
          <p:cNvSpPr>
            <a:spLocks noGrp="1"/>
          </p:cNvSpPr>
          <p:nvPr>
            <p:ph type="sldNum" sz="quarter" idx="21"/>
          </p:nvPr>
        </p:nvSpPr>
        <p:spPr/>
        <p:txBody>
          <a:bodyPr/>
          <a:lstStyle>
            <a:lvl1pPr>
              <a:defRPr/>
            </a:lvl1pPr>
          </a:lstStyle>
          <a:p>
            <a:pPr>
              <a:defRPr/>
            </a:pPr>
            <a:fld id="{BA1B67DF-8420-4B55-9C88-876E5BEB4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6" descr="iStock_000003850040Small.jpg"/>
          <p:cNvPicPr>
            <a:picLocks noChangeAspect="1"/>
          </p:cNvPicPr>
          <p:nvPr userDrawn="1"/>
        </p:nvPicPr>
        <p:blipFill>
          <a:blip r:embed="rId2"/>
          <a:srcRect r="11194"/>
          <a:stretch>
            <a:fillRect/>
          </a:stretch>
        </p:blipFill>
        <p:spPr bwMode="auto">
          <a:xfrm>
            <a:off x="282575" y="228600"/>
            <a:ext cx="3370263" cy="6345238"/>
          </a:xfrm>
          <a:prstGeom prst="rect">
            <a:avLst/>
          </a:prstGeom>
          <a:noFill/>
          <a:ln w="9525">
            <a:noFill/>
            <a:miter lim="800000"/>
            <a:headEnd/>
            <a:tailEnd/>
          </a:ln>
        </p:spPr>
      </p:pic>
      <p:sp>
        <p:nvSpPr>
          <p:cNvPr id="2" name="Title 1"/>
          <p:cNvSpPr>
            <a:spLocks noGrp="1"/>
          </p:cNvSpPr>
          <p:nvPr>
            <p:ph type="title"/>
          </p:nvPr>
        </p:nvSpPr>
        <p:spPr>
          <a:xfrm>
            <a:off x="3859304" y="345563"/>
            <a:ext cx="4906869" cy="1162050"/>
          </a:xfrm>
        </p:spPr>
        <p:txBody>
          <a:bodyPr anchor="b">
            <a:normAutofit/>
          </a:bodyPr>
          <a:lstStyle>
            <a:lvl1pPr algn="l">
              <a:defRPr sz="2600" b="0">
                <a:solidFill>
                  <a:schemeClr val="accent1">
                    <a:lumMod val="75000"/>
                  </a:schemeClr>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3859305" y="1507613"/>
            <a:ext cx="4906869" cy="461855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a:xfrm>
            <a:off x="3859213" y="6391275"/>
            <a:ext cx="1538287" cy="365125"/>
          </a:xfrm>
        </p:spPr>
        <p:txBody>
          <a:bodyPr/>
          <a:lstStyle>
            <a:lvl1pPr>
              <a:defRPr/>
            </a:lvl1pPr>
          </a:lstStyle>
          <a:p>
            <a:pPr>
              <a:defRPr/>
            </a:pPr>
            <a:r>
              <a:rPr lang="en-US"/>
              <a:t>10/16/10</a:t>
            </a:r>
          </a:p>
        </p:txBody>
      </p:sp>
      <p:sp>
        <p:nvSpPr>
          <p:cNvPr id="6" name="Footer Placeholder 5"/>
          <p:cNvSpPr>
            <a:spLocks noGrp="1"/>
          </p:cNvSpPr>
          <p:nvPr>
            <p:ph type="ftr" sz="quarter" idx="11"/>
          </p:nvPr>
        </p:nvSpPr>
        <p:spPr>
          <a:xfrm>
            <a:off x="5449888" y="6391275"/>
            <a:ext cx="3316287" cy="365125"/>
          </a:xfrm>
        </p:spPr>
        <p:txBody>
          <a:bodyPr/>
          <a:lstStyle>
            <a:lvl1pPr>
              <a:defRPr sz="900"/>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sp>
        <p:nvSpPr>
          <p:cNvPr id="5" name="Rectangle 4"/>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Rectangle 5"/>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7" name="Picture 8" descr="iStock_000012218954Small.jpg"/>
          <p:cNvPicPr>
            <a:picLocks noChangeAspect="1"/>
          </p:cNvPicPr>
          <p:nvPr userDrawn="1"/>
        </p:nvPicPr>
        <p:blipFill>
          <a:blip r:embed="rId2"/>
          <a:srcRect/>
          <a:stretch>
            <a:fillRect/>
          </a:stretch>
        </p:blipFill>
        <p:spPr bwMode="auto">
          <a:xfrm>
            <a:off x="506413" y="212725"/>
            <a:ext cx="5943600" cy="4181475"/>
          </a:xfrm>
          <a:prstGeom prst="rect">
            <a:avLst/>
          </a:prstGeom>
          <a:noFill/>
          <a:ln w="9525">
            <a:noFill/>
            <a:miter lim="800000"/>
            <a:headEnd/>
            <a:tailEnd/>
          </a:ln>
        </p:spPr>
      </p:pic>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a:xfrm>
            <a:off x="506413" y="6423025"/>
            <a:ext cx="2133600" cy="365125"/>
          </a:xfrm>
        </p:spPr>
        <p:txBody>
          <a:bodyPr/>
          <a:lstStyle>
            <a:lvl1pPr>
              <a:defRPr sz="900"/>
            </a:lvl1pPr>
          </a:lstStyle>
          <a:p>
            <a:pPr>
              <a:defRPr/>
            </a:pPr>
            <a:r>
              <a:rPr lang="en-US"/>
              <a:t>10/16/10</a:t>
            </a:r>
          </a:p>
        </p:txBody>
      </p:sp>
      <p:sp>
        <p:nvSpPr>
          <p:cNvPr id="9" name="Footer Placeholder 5"/>
          <p:cNvSpPr>
            <a:spLocks noGrp="1"/>
          </p:cNvSpPr>
          <p:nvPr>
            <p:ph type="ftr" sz="quarter" idx="11"/>
          </p:nvPr>
        </p:nvSpPr>
        <p:spPr>
          <a:xfrm>
            <a:off x="2806700" y="6423025"/>
            <a:ext cx="6121400" cy="365125"/>
          </a:xfrm>
        </p:spPr>
        <p:txBody>
          <a:bodyPr/>
          <a:lstStyle>
            <a:lvl1pPr algn="r">
              <a:defRPr sz="900"/>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D174C16-196F-4882-A54C-35D3970B92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Click icon to add picture</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Click icon to add picture</a:t>
            </a:r>
            <a:endParaRPr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7556500"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981200"/>
            <a:ext cx="75565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8475" y="6423025"/>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rgbClr val="595959"/>
                </a:solidFill>
                <a:latin typeface="Rockwell" charset="0"/>
                <a:ea typeface="ＭＳ Ｐゴシック" charset="-128"/>
                <a:cs typeface="+mn-cs"/>
              </a:defRPr>
            </a:lvl1pPr>
          </a:lstStyle>
          <a:p>
            <a:pPr>
              <a:defRPr/>
            </a:pPr>
            <a:r>
              <a:rPr lang="en-US"/>
              <a:t>10/16/10</a:t>
            </a:r>
          </a:p>
        </p:txBody>
      </p:sp>
      <p:sp>
        <p:nvSpPr>
          <p:cNvPr id="5" name="Footer Placeholder 4"/>
          <p:cNvSpPr>
            <a:spLocks noGrp="1"/>
          </p:cNvSpPr>
          <p:nvPr>
            <p:ph type="ftr" sz="quarter" idx="3"/>
          </p:nvPr>
        </p:nvSpPr>
        <p:spPr>
          <a:xfrm>
            <a:off x="2736850" y="6423025"/>
            <a:ext cx="6122988" cy="365125"/>
          </a:xfrm>
          <a:prstGeom prst="rect">
            <a:avLst/>
          </a:prstGeom>
        </p:spPr>
        <p:txBody>
          <a:bodyPr vert="horz" lIns="91440" tIns="45720" rIns="91440" bIns="45720" rtlCol="0" anchor="ctr"/>
          <a:lstStyle>
            <a:lvl1pPr algn="r" fontAlgn="auto">
              <a:spcBef>
                <a:spcPts val="0"/>
              </a:spcBef>
              <a:spcAft>
                <a:spcPts val="0"/>
              </a:spcAft>
              <a:defRPr sz="1100">
                <a:solidFill>
                  <a:schemeClr val="tx1">
                    <a:lumMod val="65000"/>
                    <a:lumOff val="3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8305800" y="242888"/>
            <a:ext cx="554038"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bg1"/>
                </a:solidFill>
                <a:latin typeface="Rockwell" charset="0"/>
                <a:ea typeface="ＭＳ Ｐゴシック" charset="-128"/>
                <a:cs typeface="+mn-cs"/>
              </a:defRPr>
            </a:lvl1pPr>
          </a:lstStyle>
          <a:p>
            <a:pPr>
              <a:defRPr/>
            </a:pPr>
            <a:fld id="{B74E7581-4C5C-4FD5-8A96-AFA6B4E89DC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 id="2147483719" r:id="rId11"/>
    <p:sldLayoutId id="2147483720" r:id="rId12"/>
    <p:sldLayoutId id="2147483717" r:id="rId13"/>
    <p:sldLayoutId id="2147483721" r:id="rId14"/>
    <p:sldLayoutId id="2147483722" r:id="rId15"/>
    <p:sldLayoutId id="2147483723" r:id="rId16"/>
    <p:sldLayoutId id="2147483724" r:id="rId17"/>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600" kern="1200">
          <a:solidFill>
            <a:schemeClr val="accent1"/>
          </a:solidFill>
          <a:latin typeface="+mj-lt"/>
          <a:ea typeface="ＭＳ Ｐゴシック" charset="-128"/>
          <a:cs typeface="+mj-cs"/>
        </a:defRPr>
      </a:lvl1pPr>
      <a:lvl2pPr algn="l" rtl="0" eaLnBrk="0" fontAlgn="base" hangingPunct="0">
        <a:spcBef>
          <a:spcPct val="0"/>
        </a:spcBef>
        <a:spcAft>
          <a:spcPct val="0"/>
        </a:spcAft>
        <a:defRPr sz="3600">
          <a:solidFill>
            <a:schemeClr val="accent1"/>
          </a:solidFill>
          <a:latin typeface="Rockwell" charset="0"/>
          <a:ea typeface="ＭＳ Ｐゴシック" charset="-128"/>
        </a:defRPr>
      </a:lvl2pPr>
      <a:lvl3pPr algn="l" rtl="0" eaLnBrk="0" fontAlgn="base" hangingPunct="0">
        <a:spcBef>
          <a:spcPct val="0"/>
        </a:spcBef>
        <a:spcAft>
          <a:spcPct val="0"/>
        </a:spcAft>
        <a:defRPr sz="3600">
          <a:solidFill>
            <a:schemeClr val="accent1"/>
          </a:solidFill>
          <a:latin typeface="Rockwell" charset="0"/>
          <a:ea typeface="ＭＳ Ｐゴシック" charset="-128"/>
        </a:defRPr>
      </a:lvl3pPr>
      <a:lvl4pPr algn="l" rtl="0" eaLnBrk="0" fontAlgn="base" hangingPunct="0">
        <a:spcBef>
          <a:spcPct val="0"/>
        </a:spcBef>
        <a:spcAft>
          <a:spcPct val="0"/>
        </a:spcAft>
        <a:defRPr sz="3600">
          <a:solidFill>
            <a:schemeClr val="accent1"/>
          </a:solidFill>
          <a:latin typeface="Rockwell" charset="0"/>
          <a:ea typeface="ＭＳ Ｐゴシック" charset="-128"/>
        </a:defRPr>
      </a:lvl4pPr>
      <a:lvl5pPr algn="l" rtl="0" eaLnBrk="0" fontAlgn="base" hangingPunct="0">
        <a:spcBef>
          <a:spcPct val="0"/>
        </a:spcBef>
        <a:spcAft>
          <a:spcPct val="0"/>
        </a:spcAft>
        <a:defRPr sz="3600">
          <a:solidFill>
            <a:schemeClr val="accent1"/>
          </a:solidFill>
          <a:latin typeface="Rockwell" charset="0"/>
          <a:ea typeface="ＭＳ Ｐゴシック" charset="-128"/>
        </a:defRPr>
      </a:lvl5pPr>
      <a:lvl6pPr marL="457200" algn="l" rtl="0" fontAlgn="base">
        <a:spcBef>
          <a:spcPct val="0"/>
        </a:spcBef>
        <a:spcAft>
          <a:spcPct val="0"/>
        </a:spcAft>
        <a:defRPr sz="3600">
          <a:solidFill>
            <a:schemeClr val="accent1"/>
          </a:solidFill>
          <a:latin typeface="Rockwell" charset="0"/>
          <a:ea typeface="ＭＳ Ｐゴシック" charset="-128"/>
        </a:defRPr>
      </a:lvl6pPr>
      <a:lvl7pPr marL="914400" algn="l" rtl="0" fontAlgn="base">
        <a:spcBef>
          <a:spcPct val="0"/>
        </a:spcBef>
        <a:spcAft>
          <a:spcPct val="0"/>
        </a:spcAft>
        <a:defRPr sz="3600">
          <a:solidFill>
            <a:schemeClr val="accent1"/>
          </a:solidFill>
          <a:latin typeface="Rockwell" charset="0"/>
          <a:ea typeface="ＭＳ Ｐゴシック" charset="-128"/>
        </a:defRPr>
      </a:lvl7pPr>
      <a:lvl8pPr marL="1371600" algn="l" rtl="0" fontAlgn="base">
        <a:spcBef>
          <a:spcPct val="0"/>
        </a:spcBef>
        <a:spcAft>
          <a:spcPct val="0"/>
        </a:spcAft>
        <a:defRPr sz="3600">
          <a:solidFill>
            <a:schemeClr val="accent1"/>
          </a:solidFill>
          <a:latin typeface="Rockwell" charset="0"/>
          <a:ea typeface="ＭＳ Ｐゴシック" charset="-128"/>
        </a:defRPr>
      </a:lvl8pPr>
      <a:lvl9pPr marL="1828800" algn="l" rtl="0" fontAlgn="base">
        <a:spcBef>
          <a:spcPct val="0"/>
        </a:spcBef>
        <a:spcAft>
          <a:spcPct val="0"/>
        </a:spcAft>
        <a:defRPr sz="3600">
          <a:solidFill>
            <a:schemeClr val="accent1"/>
          </a:solidFill>
          <a:latin typeface="Rockwell" charset="0"/>
          <a:ea typeface="ＭＳ Ｐゴシック" charset="-128"/>
        </a:defRPr>
      </a:lvl9pPr>
    </p:titleStyle>
    <p:bodyStyle>
      <a:lvl1pPr marL="228600" indent="-228600" algn="l" rtl="0" eaLnBrk="0" fontAlgn="base" hangingPunct="0">
        <a:spcBef>
          <a:spcPts val="2000"/>
        </a:spcBef>
        <a:spcAft>
          <a:spcPct val="0"/>
        </a:spcAft>
        <a:buClr>
          <a:schemeClr val="accent1"/>
        </a:buClr>
        <a:buSzPct val="75000"/>
        <a:buFont typeface="Wingdings" pitchFamily="2" charset="2"/>
        <a:buChar char="n"/>
        <a:defRPr sz="2000" kern="1200">
          <a:solidFill>
            <a:srgbClr val="595959"/>
          </a:solidFill>
          <a:latin typeface="+mn-lt"/>
          <a:ea typeface="ＭＳ Ｐゴシック" charset="-128"/>
          <a:cs typeface="+mn-cs"/>
        </a:defRPr>
      </a:lvl1pPr>
      <a:lvl2pPr marL="4572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2pPr>
      <a:lvl3pPr marL="6858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3pPr>
      <a:lvl4pPr marL="9144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4pPr>
      <a:lvl5pPr marL="11430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58"/>
          <p:cNvSpPr>
            <a:spLocks noGrp="1"/>
          </p:cNvSpPr>
          <p:nvPr>
            <p:ph type="ctrTitle"/>
          </p:nvPr>
        </p:nvSpPr>
        <p:spPr>
          <a:xfrm>
            <a:off x="4572000" y="4624388"/>
            <a:ext cx="4267200" cy="933450"/>
          </a:xfrm>
        </p:spPr>
        <p:txBody>
          <a:bodyPr>
            <a:normAutofit fontScale="90000"/>
          </a:bodyPr>
          <a:lstStyle/>
          <a:p>
            <a:pPr eaLnBrk="1" hangingPunct="1"/>
            <a:r>
              <a:rPr lang="en-US" sz="2400" dirty="0" smtClean="0">
                <a:ea typeface="ＭＳ Ｐゴシック" pitchFamily="34" charset="-128"/>
              </a:rPr>
              <a:t>The </a:t>
            </a:r>
            <a:r>
              <a:rPr lang="en-US" sz="2400" dirty="0" err="1" smtClean="0">
                <a:ea typeface="ＭＳ Ｐゴシック" pitchFamily="34" charset="-128"/>
              </a:rPr>
              <a:t>ArtWorx</a:t>
            </a:r>
            <a:r>
              <a:rPr lang="en-US" sz="2400" dirty="0" smtClean="0">
                <a:ea typeface="ＭＳ Ｐゴシック" pitchFamily="34" charset="-128"/>
              </a:rPr>
              <a:t> Museum Training Program for Volunteers</a:t>
            </a:r>
          </a:p>
        </p:txBody>
      </p:sp>
      <p:sp>
        <p:nvSpPr>
          <p:cNvPr id="12291" name="Subtitle 59"/>
          <p:cNvSpPr>
            <a:spLocks noGrp="1"/>
          </p:cNvSpPr>
          <p:nvPr>
            <p:ph type="subTitle" idx="1"/>
          </p:nvPr>
        </p:nvSpPr>
        <p:spPr>
          <a:xfrm>
            <a:off x="4572000" y="5562600"/>
            <a:ext cx="3895106" cy="749300"/>
          </a:xfrm>
        </p:spPr>
        <p:txBody>
          <a:bodyPr>
            <a:normAutofit lnSpcReduction="10000"/>
          </a:bodyPr>
          <a:lstStyle/>
          <a:p>
            <a:pPr eaLnBrk="1" hangingPunct="1"/>
            <a:r>
              <a:rPr lang="en-US" sz="1100" dirty="0" smtClean="0">
                <a:solidFill>
                  <a:srgbClr val="898989"/>
                </a:solidFill>
                <a:ea typeface="ＭＳ Ｐゴシック" pitchFamily="34" charset="-128"/>
              </a:rPr>
              <a:t>The heart of a volunteer is not measured in size, but by the depth of the commitment to make a difference in the lives of others.</a:t>
            </a:r>
          </a:p>
          <a:p>
            <a:pPr algn="r" eaLnBrk="1" hangingPunct="1"/>
            <a:r>
              <a:rPr lang="en-US" sz="1100" i="1" dirty="0" smtClean="0">
                <a:solidFill>
                  <a:srgbClr val="898989"/>
                </a:solidFill>
                <a:ea typeface="ＭＳ Ｐゴシック" pitchFamily="34" charset="-128"/>
              </a:rPr>
              <a:t>-</a:t>
            </a:r>
            <a:r>
              <a:rPr lang="en-US" sz="1100" i="1" dirty="0" err="1" smtClean="0">
                <a:solidFill>
                  <a:srgbClr val="898989"/>
                </a:solidFill>
                <a:ea typeface="ＭＳ Ｐゴシック" pitchFamily="34" charset="-128"/>
              </a:rPr>
              <a:t>DeAnn</a:t>
            </a:r>
            <a:r>
              <a:rPr lang="en-US" sz="1100" i="1" dirty="0" smtClean="0">
                <a:solidFill>
                  <a:srgbClr val="898989"/>
                </a:solidFill>
                <a:ea typeface="ＭＳ Ｐゴシック" pitchFamily="34" charset="-128"/>
              </a:rPr>
              <a:t> Hollis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Placeholder 2"/>
          <p:cNvSpPr>
            <a:spLocks noGrp="1"/>
          </p:cNvSpPr>
          <p:nvPr>
            <p:ph type="body" sz="half" idx="2"/>
          </p:nvPr>
        </p:nvSpPr>
        <p:spPr>
          <a:xfrm>
            <a:off x="381094" y="2057400"/>
            <a:ext cx="6179566" cy="4068763"/>
          </a:xfrm>
        </p:spPr>
        <p:txBody>
          <a:bodyPr/>
          <a:lstStyle/>
          <a:p>
            <a:pPr eaLnBrk="1" hangingPunct="1"/>
            <a:r>
              <a:rPr lang="en-US" sz="1800" b="1" dirty="0" smtClean="0"/>
              <a:t>Performance Assessment</a:t>
            </a:r>
            <a:r>
              <a:rPr lang="en-US" sz="1800" b="1" dirty="0" smtClean="0"/>
              <a:t>: </a:t>
            </a:r>
            <a:r>
              <a:rPr lang="en-US" dirty="0" smtClean="0"/>
              <a:t>This assessment </a:t>
            </a:r>
            <a:r>
              <a:rPr lang="en-US" dirty="0" smtClean="0"/>
              <a:t>will demonstrate the learner’s ability to interact with the people and guide the visitors systematically through the museum exhibits. It will also show how well they adapt to the group dynamics.  </a:t>
            </a:r>
          </a:p>
          <a:p>
            <a:pPr eaLnBrk="1" hangingPunct="1"/>
            <a:r>
              <a:rPr lang="en-US" dirty="0" smtClean="0"/>
              <a:t>The learner will work in groups to conduct tours of the museum. Each learner will take turns being the guide  for each group. </a:t>
            </a:r>
          </a:p>
          <a:p>
            <a:pPr eaLnBrk="1" hangingPunct="1"/>
            <a:r>
              <a:rPr lang="en-US" dirty="0" smtClean="0"/>
              <a:t>The instructor will evaluate each learner’s performance using an observation rubric and checklist of items that learners are expected to perform. </a:t>
            </a:r>
          </a:p>
          <a:p>
            <a:pPr eaLnBrk="1" hangingPunct="1"/>
            <a:r>
              <a:rPr lang="en-US" sz="1800" b="1" dirty="0" smtClean="0"/>
              <a:t>Sample checklist of questions</a:t>
            </a:r>
            <a:r>
              <a:rPr lang="en-US" sz="1800" dirty="0" smtClean="0"/>
              <a:t>:   </a:t>
            </a:r>
            <a:r>
              <a:rPr lang="en-US" dirty="0" smtClean="0"/>
              <a:t>“Did the learner greet the patron courteously and introduce themselves?”  “Did the learner answer the visitor’s question correctly during the tour?”  “Did the learner correctly identify the artwork in the exhibits?﻿</a:t>
            </a:r>
            <a:r>
              <a:rPr lang="en-US" dirty="0" smtClean="0"/>
              <a:t>”</a:t>
            </a:r>
            <a:endParaRPr lang="en-US" sz="1600" u="sng" dirty="0" smtClean="0"/>
          </a:p>
        </p:txBody>
      </p:sp>
      <p:pic>
        <p:nvPicPr>
          <p:cNvPr id="15364"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5365"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Assessment</a:t>
            </a:r>
            <a:endPar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endParaRPr>
          </a:p>
        </p:txBody>
      </p:sp>
      <p:sp>
        <p:nvSpPr>
          <p:cNvPr id="8"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2094152"/>
            <a:ext cx="6179566" cy="4032012"/>
          </a:xfrm>
        </p:spPr>
        <p:txBody>
          <a:bodyPr/>
          <a:lstStyle/>
          <a:p>
            <a:r>
              <a:rPr lang="en-US" sz="2400" b="1" dirty="0" smtClean="0"/>
              <a:t>Purpose: </a:t>
            </a:r>
            <a:r>
              <a:rPr lang="en-US" dirty="0" smtClean="0"/>
              <a:t>This course is designed to augment the volunteer orientation for the volunteer who is planning to lead tours of visitors through the museum exhibits and respond to visitor questions at the information station.</a:t>
            </a:r>
            <a:br>
              <a:rPr lang="en-US" dirty="0" smtClean="0"/>
            </a:br>
            <a:r>
              <a:rPr lang="en-US" dirty="0" smtClean="0"/>
              <a:t/>
            </a:r>
            <a:br>
              <a:rPr lang="en-US" dirty="0" smtClean="0"/>
            </a:br>
            <a:r>
              <a:rPr lang="en-US" sz="2400" b="1" dirty="0" smtClean="0"/>
              <a:t>Format: </a:t>
            </a:r>
            <a:r>
              <a:rPr lang="en-US" dirty="0" smtClean="0"/>
              <a:t>Learners will receive extensive face-to-face training, presented by the volunteer coordinator, regarding the museum’s collections, sample questions from visitors, and a chance to job shadow current volunteer tour guides. Each trainee will be provide a print-based job aid of the museum layout, exhibits, and upcoming events.</a:t>
            </a:r>
          </a:p>
          <a:p>
            <a:r>
              <a:rPr lang="en-US" dirty="0" smtClean="0"/>
              <a:t>Learners are required to attend a series of half-day classes scheduled over five consecutive weeks.</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38" name="Title 1"/>
          <p:cNvSpPr>
            <a:spLocks noGrp="1"/>
          </p:cNvSpPr>
          <p:nvPr>
            <p:ph type="title" idx="4294967295"/>
          </p:nvPr>
        </p:nvSpPr>
        <p:spPr>
          <a:xfrm>
            <a:off x="381094" y="493713"/>
            <a:ext cx="6179566" cy="949325"/>
          </a:xfrm>
        </p:spPr>
        <p:txBody>
          <a:bodyPr anchor="b"/>
          <a:lstStyle/>
          <a:p>
            <a:pPr eaLnBrk="1" hangingPunct="1"/>
            <a:r>
              <a:rPr lang="en-US" sz="2400" dirty="0" smtClean="0">
                <a:solidFill>
                  <a:schemeClr val="bg1"/>
                </a:solidFill>
                <a:ea typeface="ＭＳ Ｐゴシック" pitchFamily="34" charset="-128"/>
              </a:rPr>
              <a:t>Instructional Strategies and Technology</a:t>
            </a:r>
          </a:p>
        </p:txBody>
      </p:sp>
      <p:sp>
        <p:nvSpPr>
          <p:cNvPr id="14342"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2094152"/>
            <a:ext cx="6421344" cy="4032012"/>
          </a:xfrm>
        </p:spPr>
        <p:txBody>
          <a:bodyPr/>
          <a:lstStyle/>
          <a:p>
            <a:r>
              <a:rPr lang="en-US" sz="2400" b="1" dirty="0" smtClean="0"/>
              <a:t>Content:</a:t>
            </a:r>
            <a:r>
              <a:rPr lang="en-US" dirty="0" smtClean="0"/>
              <a:t/>
            </a:r>
            <a:br>
              <a:rPr lang="en-US" dirty="0" smtClean="0"/>
            </a:br>
            <a:endParaRPr lang="en-US" sz="800" dirty="0" smtClean="0"/>
          </a:p>
          <a:p>
            <a:r>
              <a:rPr lang="en-US" sz="1800" b="1" dirty="0" smtClean="0"/>
              <a:t>Class 1: </a:t>
            </a:r>
            <a:r>
              <a:rPr lang="en-US" dirty="0" smtClean="0"/>
              <a:t>Lecture of museum history.</a:t>
            </a:r>
          </a:p>
          <a:p>
            <a:r>
              <a:rPr lang="en-US" sz="500" dirty="0" smtClean="0"/>
              <a:t/>
            </a:r>
            <a:br>
              <a:rPr lang="en-US" sz="500" dirty="0" smtClean="0"/>
            </a:br>
            <a:r>
              <a:rPr lang="en-US" sz="1800" b="1" dirty="0" smtClean="0"/>
              <a:t>Class 2: </a:t>
            </a:r>
            <a:r>
              <a:rPr lang="en-US" dirty="0" smtClean="0"/>
              <a:t>Lecture of the museum’s permanent collection.</a:t>
            </a:r>
          </a:p>
          <a:p>
            <a:r>
              <a:rPr lang="en-US" sz="800" dirty="0" smtClean="0"/>
              <a:t/>
            </a:r>
            <a:br>
              <a:rPr lang="en-US" sz="800" dirty="0" smtClean="0"/>
            </a:br>
            <a:r>
              <a:rPr lang="en-US" sz="1800" b="1" dirty="0" smtClean="0"/>
              <a:t>Class 3: </a:t>
            </a:r>
            <a:r>
              <a:rPr lang="en-US" dirty="0" smtClean="0"/>
              <a:t>Lecture on the museum’s special exhibits.</a:t>
            </a:r>
          </a:p>
          <a:p>
            <a:r>
              <a:rPr lang="en-US" sz="800" dirty="0" smtClean="0"/>
              <a:t/>
            </a:r>
            <a:br>
              <a:rPr lang="en-US" sz="800" dirty="0" smtClean="0"/>
            </a:br>
            <a:r>
              <a:rPr lang="en-US" sz="1800" b="1" dirty="0" smtClean="0"/>
              <a:t>Class 4: </a:t>
            </a:r>
            <a:r>
              <a:rPr lang="en-US" dirty="0" smtClean="0"/>
              <a:t>Trainee will job shadowing one of the museum’s </a:t>
            </a:r>
            <a:br>
              <a:rPr lang="en-US" dirty="0" smtClean="0"/>
            </a:br>
            <a:r>
              <a:rPr lang="en-US" dirty="0" smtClean="0"/>
              <a:t>current docents.</a:t>
            </a:r>
          </a:p>
          <a:p>
            <a:r>
              <a:rPr lang="en-US" sz="800" dirty="0" smtClean="0"/>
              <a:t/>
            </a:r>
            <a:br>
              <a:rPr lang="en-US" sz="800" dirty="0" smtClean="0"/>
            </a:br>
            <a:r>
              <a:rPr lang="en-US" sz="1800" b="1" dirty="0" smtClean="0"/>
              <a:t>Class 5: </a:t>
            </a:r>
            <a:r>
              <a:rPr lang="en-US" dirty="0" smtClean="0"/>
              <a:t>Trainee will conduct a practice tour with other </a:t>
            </a:r>
            <a:br>
              <a:rPr lang="en-US" dirty="0" smtClean="0"/>
            </a:br>
            <a:r>
              <a:rPr lang="en-US" dirty="0" smtClean="0"/>
              <a:t>trainees and three current staff members.</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
        <p:nvSpPr>
          <p:cNvPr id="8"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2094152"/>
            <a:ext cx="6179566" cy="4032012"/>
          </a:xfrm>
        </p:spPr>
        <p:txBody>
          <a:bodyPr/>
          <a:lstStyle/>
          <a:p>
            <a:r>
              <a:rPr lang="en-US" sz="2400" b="1" dirty="0" smtClean="0"/>
              <a:t>Summative Evaluation: </a:t>
            </a:r>
          </a:p>
          <a:p>
            <a:r>
              <a:rPr lang="en-US" dirty="0" smtClean="0"/>
              <a:t>Positive feedback from visitors and staff observation will be evidence of the volunteer’s ability to accurately answer visitor’s questions and confidently lead tours independently.</a:t>
            </a:r>
            <a:br>
              <a:rPr lang="en-US" dirty="0" smtClean="0"/>
            </a:br>
            <a:r>
              <a:rPr lang="en-US" dirty="0" smtClean="0"/>
              <a:t/>
            </a:r>
            <a:br>
              <a:rPr lang="en-US" dirty="0" smtClean="0"/>
            </a:br>
            <a:r>
              <a:rPr lang="en-US" dirty="0" smtClean="0"/>
              <a:t>To confirm that the outcome matched the intended goals the evaluation will be conducted using a naturalistic approach to observe trainees in a context-specific setting. At the completion of the first training session, an evaluation will include the observation of a random sampling of volunteers in their daily activities. A second evaluation will be conducted one-year after the implementation of the training program.</a:t>
            </a:r>
            <a:br>
              <a:rPr lang="en-US" dirty="0" smtClean="0"/>
            </a:br>
            <a:r>
              <a:rPr lang="en-US" dirty="0" smtClean="0"/>
              <a:t/>
            </a:r>
            <a:br>
              <a:rPr lang="en-US" dirty="0" smtClean="0"/>
            </a:br>
            <a:r>
              <a:rPr lang="en-US" dirty="0" smtClean="0"/>
              <a:t>To ensure the internal validity of the evaluation, the predetermined evaluator will be a visitor of the museum asking specific questions to the volunteers and participating in a tour, then interviewing other tour participants.</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38" name="Title 1"/>
          <p:cNvSpPr>
            <a:spLocks noGrp="1"/>
          </p:cNvSpPr>
          <p:nvPr>
            <p:ph type="title" idx="4294967295"/>
          </p:nvPr>
        </p:nvSpPr>
        <p:spPr>
          <a:xfrm>
            <a:off x="381094" y="493713"/>
            <a:ext cx="6179566" cy="949325"/>
          </a:xfrm>
        </p:spPr>
        <p:txBody>
          <a:bodyPr anchor="b"/>
          <a:lstStyle/>
          <a:p>
            <a:pPr lvl="0" eaLnBrk="1" hangingPunct="1">
              <a:defRPr/>
            </a:pPr>
            <a:r>
              <a:rPr lang="en-US" sz="2400" dirty="0" smtClean="0">
                <a:solidFill>
                  <a:schemeClr val="bg1"/>
                </a:solidFill>
                <a:ea typeface="ＭＳ Ｐゴシック" pitchFamily="34" charset="-128"/>
              </a:rPr>
              <a:t>Evaluation</a:t>
            </a:r>
          </a:p>
        </p:txBody>
      </p:sp>
      <p:sp>
        <p:nvSpPr>
          <p:cNvPr id="14342"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Stock_000012218954Blue.jpg"/>
          <p:cNvPicPr>
            <a:picLocks noGrp="1" noChangeAspect="1"/>
          </p:cNvPicPr>
          <p:nvPr>
            <p:ph idx="1"/>
          </p:nvPr>
        </p:nvPicPr>
        <p:blipFill>
          <a:blip r:embed="rId3"/>
          <a:stretch>
            <a:fillRect/>
          </a:stretch>
        </p:blipFill>
        <p:spPr>
          <a:xfrm>
            <a:off x="0" y="1045476"/>
            <a:ext cx="8263588" cy="5812523"/>
          </a:xfrm>
        </p:spPr>
      </p:pic>
      <p:sp>
        <p:nvSpPr>
          <p:cNvPr id="5" name="Title 4"/>
          <p:cNvSpPr>
            <a:spLocks noGrp="1"/>
          </p:cNvSpPr>
          <p:nvPr>
            <p:ph type="title"/>
          </p:nvPr>
        </p:nvSpPr>
        <p:spPr/>
        <p:txBody>
          <a:bodyPr/>
          <a:lstStyle/>
          <a:p>
            <a:r>
              <a:rPr lang="en-US" dirty="0" smtClean="0">
                <a:solidFill>
                  <a:srgbClr val="86AB33"/>
                </a:solidFill>
              </a:rPr>
              <a:t>Needs analysis identified the need for volunteers to be able to call and email patrons to raise funds.</a:t>
            </a:r>
            <a:endParaRPr lang="en-US" dirty="0">
              <a:solidFill>
                <a:srgbClr val="86AB33"/>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Placeholder 2"/>
          <p:cNvSpPr>
            <a:spLocks noGrp="1"/>
          </p:cNvSpPr>
          <p:nvPr>
            <p:ph type="body" sz="half" idx="2"/>
          </p:nvPr>
        </p:nvSpPr>
        <p:spPr>
          <a:xfrm>
            <a:off x="381094" y="1619250"/>
            <a:ext cx="6179566" cy="4506913"/>
          </a:xfrm>
        </p:spPr>
        <p:txBody>
          <a:bodyPr/>
          <a:lstStyle/>
          <a:p>
            <a:pPr eaLnBrk="1" hangingPunct="1"/>
            <a:r>
              <a:rPr lang="en-US" sz="1800" b="1" dirty="0" smtClean="0"/>
              <a:t>Performance Assessments: </a:t>
            </a:r>
            <a:r>
              <a:rPr lang="en-US" dirty="0" smtClean="0"/>
              <a:t>These assessments </a:t>
            </a:r>
            <a:r>
              <a:rPr lang="en-US" dirty="0" smtClean="0"/>
              <a:t>will demonstrate the learner’s communication skills in summarizing the </a:t>
            </a:r>
            <a:r>
              <a:rPr lang="en-US" dirty="0" smtClean="0"/>
              <a:t>fundraising </a:t>
            </a:r>
            <a:r>
              <a:rPr lang="en-US" dirty="0" smtClean="0"/>
              <a:t>needs of the </a:t>
            </a:r>
            <a:r>
              <a:rPr lang="en-US" dirty="0" smtClean="0"/>
              <a:t>museum </a:t>
            </a:r>
            <a:r>
              <a:rPr lang="en-US" dirty="0" smtClean="0"/>
              <a:t>and how to overcome objections from patrons. </a:t>
            </a:r>
          </a:p>
          <a:p>
            <a:pPr eaLnBrk="1" hangingPunct="1"/>
            <a:r>
              <a:rPr lang="en-US" sz="2000" b="1" dirty="0" smtClean="0"/>
              <a:t>1</a:t>
            </a:r>
            <a:r>
              <a:rPr lang="en-US" sz="2000" b="1" dirty="0" smtClean="0"/>
              <a:t>:  </a:t>
            </a:r>
            <a:r>
              <a:rPr lang="en-US" dirty="0" smtClean="0"/>
              <a:t>The learner will input patron donations into the Excel database to determine level of accuracy in maintaining the computer database. The instructor will evaluate each learner’s performance using an observation rubric and checklist of items that learners are expected to perform. </a:t>
            </a:r>
          </a:p>
          <a:p>
            <a:pPr eaLnBrk="1" hangingPunct="1"/>
            <a:r>
              <a:rPr lang="en-US" dirty="0" smtClean="0"/>
              <a:t>Sample instrument questions:   “How will the donations be used?”  “What is the museum's current </a:t>
            </a:r>
            <a:r>
              <a:rPr lang="en-US" dirty="0" smtClean="0"/>
              <a:t>fundraising </a:t>
            </a:r>
            <a:r>
              <a:rPr lang="en-US" dirty="0" smtClean="0"/>
              <a:t>goal?” </a:t>
            </a:r>
          </a:p>
          <a:p>
            <a:pPr eaLnBrk="1" hangingPunct="1"/>
            <a:r>
              <a:rPr lang="en-US" sz="2000" b="1" dirty="0" smtClean="0"/>
              <a:t>2</a:t>
            </a:r>
            <a:r>
              <a:rPr lang="en-US" sz="2000" b="1" dirty="0" smtClean="0"/>
              <a:t>:  </a:t>
            </a:r>
            <a:r>
              <a:rPr lang="en-US" dirty="0" smtClean="0"/>
              <a:t>Includes group interaction where each group will practice overcoming objections using skill cards with various scenarios. The learners will role play together to practice their skills. The instructor will evaluate each learner’s performance using an observation rubric and checklist of items that learners are expected to perform. </a:t>
            </a:r>
          </a:p>
        </p:txBody>
      </p:sp>
      <p:pic>
        <p:nvPicPr>
          <p:cNvPr id="16388"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6389"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8" name="Title 1"/>
          <p:cNvSpPr txBox="1">
            <a:spLocks/>
          </p:cNvSpPr>
          <p:nvPr/>
        </p:nvSpPr>
        <p:spPr bwMode="auto">
          <a:xfrm>
            <a:off x="381000" y="282633"/>
            <a:ext cx="6181725" cy="717421"/>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fontScale="97500"/>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6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endParaRPr>
          </a:p>
        </p:txBody>
      </p:sp>
      <p:sp>
        <p:nvSpPr>
          <p:cNvPr id="9"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Assessment</a:t>
            </a:r>
            <a:endPar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endParaRPr>
          </a:p>
        </p:txBody>
      </p:sp>
      <p:sp>
        <p:nvSpPr>
          <p:cNvPr id="10"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1940264"/>
            <a:ext cx="6179566" cy="4185900"/>
          </a:xfrm>
        </p:spPr>
        <p:txBody>
          <a:bodyPr/>
          <a:lstStyle/>
          <a:p>
            <a:r>
              <a:rPr lang="en-US" sz="2400" b="1" dirty="0" smtClean="0"/>
              <a:t>Purpose: </a:t>
            </a:r>
            <a:r>
              <a:rPr lang="en-US" dirty="0" smtClean="0"/>
              <a:t>This instruction is intended to augment the volunteer orientation for those volunteers who will be providing back-end support of the museum’s fundraising efforts.</a:t>
            </a:r>
          </a:p>
          <a:p>
            <a:r>
              <a:rPr lang="en-US" sz="2400" b="1" dirty="0" smtClean="0"/>
              <a:t>Format: </a:t>
            </a:r>
            <a:r>
              <a:rPr lang="en-US" dirty="0" smtClean="0"/>
              <a:t>The volunteer coordinator will conduct face-to-face instruction. The instruction will include a lecture to acquaint the trainees with the museum’s operating needs, programs and events, what the contributions will support, and the importance of correctly collecting the patron information in the museum’s Excel database. A demonstration will be provided for the use of the museum’s computer system, email, and Excel database. Each trainee will be provide a print-based job aid for both email and telephone training.</a:t>
            </a:r>
          </a:p>
          <a:p>
            <a:r>
              <a:rPr lang="en-US" dirty="0" smtClean="0"/>
              <a:t> Learners are required to attend three, three-hour classes. </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42"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1940264"/>
            <a:ext cx="6179566" cy="4185900"/>
          </a:xfrm>
        </p:spPr>
        <p:txBody>
          <a:bodyPr/>
          <a:lstStyle/>
          <a:p>
            <a:r>
              <a:rPr lang="en-US" sz="2400" b="1" dirty="0" smtClean="0"/>
              <a:t>Content:</a:t>
            </a:r>
          </a:p>
          <a:p>
            <a:r>
              <a:rPr lang="en-US" sz="1800" b="1" dirty="0" smtClean="0"/>
              <a:t>Class 1: </a:t>
            </a:r>
            <a:r>
              <a:rPr lang="en-US" dirty="0" smtClean="0"/>
              <a:t>Lecture and demonstrations.</a:t>
            </a:r>
          </a:p>
          <a:p>
            <a:r>
              <a:rPr lang="en-US" sz="1800" b="1" dirty="0" smtClean="0"/>
              <a:t>Class 2: </a:t>
            </a:r>
            <a:r>
              <a:rPr lang="en-US" dirty="0" smtClean="0"/>
              <a:t>Experiential role-playing as students work in groups of two; students will begin by using supplied scripts to solicit funds, overcome objections, and then enter data into Excel database.</a:t>
            </a:r>
          </a:p>
          <a:p>
            <a:r>
              <a:rPr lang="en-US" sz="1800" b="1" dirty="0" smtClean="0"/>
              <a:t>Class 3: </a:t>
            </a:r>
            <a:r>
              <a:rPr lang="en-US" dirty="0" smtClean="0"/>
              <a:t>Students will make “live” phone calls and compose emails to potential museum donors. Calls will be monitored by the volunteer coordinator and immediate feedback will be provided.</a:t>
            </a:r>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42"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381094" y="1940264"/>
            <a:ext cx="6179566" cy="4185900"/>
          </a:xfrm>
        </p:spPr>
        <p:txBody>
          <a:bodyPr/>
          <a:lstStyle/>
          <a:p>
            <a:r>
              <a:rPr lang="en-US" sz="2400" b="1" dirty="0" smtClean="0"/>
              <a:t>Summative Evaluation: </a:t>
            </a:r>
          </a:p>
          <a:p>
            <a:r>
              <a:rPr lang="en-US" dirty="0" smtClean="0"/>
              <a:t>The success of this program will be evident through increased donations and contributions to the museum in response to phone and email requests made to museum patrons by volunteers.</a:t>
            </a:r>
            <a:br>
              <a:rPr lang="en-US" dirty="0" smtClean="0"/>
            </a:br>
            <a:r>
              <a:rPr lang="en-US" dirty="0" smtClean="0"/>
              <a:t/>
            </a:r>
            <a:br>
              <a:rPr lang="en-US" dirty="0" smtClean="0"/>
            </a:br>
            <a:r>
              <a:rPr lang="en-US" dirty="0" smtClean="0"/>
              <a:t>To confirm that the outcome matched the intended goals the evaluation will be conducted using a naturalistic approach to observe trainees in a context-specific setting. At the completion of the first training session, an evaluation will include the observation of a random sampling of volunteers in their daily activities. A second evaluation will be conducted one-year after the implementation of the training program.</a:t>
            </a:r>
            <a:br>
              <a:rPr lang="en-US" dirty="0" smtClean="0"/>
            </a:br>
            <a:r>
              <a:rPr lang="en-US" dirty="0" smtClean="0"/>
              <a:t/>
            </a:r>
            <a:br>
              <a:rPr lang="en-US" dirty="0" smtClean="0"/>
            </a:br>
            <a:r>
              <a:rPr lang="en-US" dirty="0" smtClean="0"/>
              <a:t>To ensure the internal validity of the evaluation, the predetermined evaluator will be contacted as a potential donor both via email and phone to request a donation and the opportunity to become a patron of the museum.</a:t>
            </a:r>
            <a:br>
              <a:rPr lang="en-US" dirty="0" smtClean="0"/>
            </a:br>
            <a:endParaRPr lang="en-US" dirty="0" smtClean="0"/>
          </a:p>
        </p:txBody>
      </p:sp>
      <p:pic>
        <p:nvPicPr>
          <p:cNvPr id="14340"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4341"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14342" name="TextBox 5"/>
          <p:cNvSpPr txBox="1">
            <a:spLocks noChangeArrowheads="1"/>
          </p:cNvSpPr>
          <p:nvPr/>
        </p:nvSpPr>
        <p:spPr bwMode="auto">
          <a:xfrm>
            <a:off x="6802438" y="493713"/>
            <a:ext cx="2036762" cy="1446550"/>
          </a:xfrm>
          <a:prstGeom prst="rect">
            <a:avLst/>
          </a:prstGeom>
          <a:noFill/>
          <a:ln w="9525">
            <a:noFill/>
            <a:miter lim="800000"/>
            <a:headEnd/>
            <a:tailEnd/>
          </a:ln>
        </p:spPr>
        <p:txBody>
          <a:bodyPr>
            <a:spAutoFit/>
          </a:bodyPr>
          <a:lstStyle/>
          <a:p>
            <a:r>
              <a:rPr lang="en-US" sz="1400" b="1" dirty="0" smtClean="0">
                <a:solidFill>
                  <a:schemeClr val="bg1"/>
                </a:solidFill>
                <a:latin typeface="+mj-lt"/>
              </a:rPr>
              <a:t>Goal: </a:t>
            </a:r>
            <a:r>
              <a:rPr lang="en-US" sz="1400" dirty="0" smtClean="0">
                <a:solidFill>
                  <a:schemeClr val="bg1"/>
                </a:solidFill>
                <a:latin typeface="+mj-lt"/>
              </a:rPr>
              <a:t>Volunteers will ﻿﻿work in telephone and email campaigns to raise funds from museum patrons.</a:t>
            </a:r>
          </a:p>
          <a:p>
            <a:endParaRPr lang="en-US" dirty="0">
              <a:latin typeface="+mj-lt"/>
            </a:endParaRP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defTabSz="914400">
              <a:defRPr/>
            </a:pPr>
            <a:r>
              <a:rPr lang="en-US" sz="2400" dirty="0" smtClean="0">
                <a:solidFill>
                  <a:schemeClr val="bg1"/>
                </a:solidFill>
                <a:latin typeface="+mj-lt"/>
              </a:rPr>
              <a:t>Evaluation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Stock_000012350989XSmall.jpg"/>
          <p:cNvPicPr>
            <a:picLocks noGrp="1" noChangeAspect="1"/>
          </p:cNvPicPr>
          <p:nvPr>
            <p:ph idx="1"/>
          </p:nvPr>
        </p:nvPicPr>
        <p:blipFill>
          <a:blip r:embed="rId3"/>
          <a:srcRect l="17098" r="16540"/>
          <a:stretch>
            <a:fillRect/>
          </a:stretch>
        </p:blipFill>
        <p:spPr>
          <a:xfrm>
            <a:off x="276224" y="0"/>
            <a:ext cx="4564259" cy="6858000"/>
          </a:xfrm>
        </p:spPr>
      </p:pic>
      <p:sp>
        <p:nvSpPr>
          <p:cNvPr id="4" name="Title 3"/>
          <p:cNvSpPr>
            <a:spLocks noGrp="1"/>
          </p:cNvSpPr>
          <p:nvPr>
            <p:ph type="title"/>
          </p:nvPr>
        </p:nvSpPr>
        <p:spPr>
          <a:xfrm>
            <a:off x="4278039" y="3001962"/>
            <a:ext cx="4291286" cy="1116012"/>
          </a:xfrm>
        </p:spPr>
        <p:txBody>
          <a:bodyPr/>
          <a:lstStyle/>
          <a:p>
            <a:r>
              <a:rPr lang="en-US" dirty="0" smtClean="0"/>
              <a:t>Looking at the complete picture.</a:t>
            </a:r>
            <a:endParaRPr lang="en-US" dirty="0"/>
          </a:p>
        </p:txBody>
      </p:sp>
      <p:sp>
        <p:nvSpPr>
          <p:cNvPr id="9" name="Rectangle 8"/>
          <p:cNvSpPr/>
          <p:nvPr/>
        </p:nvSpPr>
        <p:spPr>
          <a:xfrm>
            <a:off x="4278038" y="4298949"/>
            <a:ext cx="4865962" cy="2308324"/>
          </a:xfrm>
          <a:prstGeom prst="rect">
            <a:avLst/>
          </a:prstGeom>
        </p:spPr>
        <p:txBody>
          <a:bodyPr wrap="square">
            <a:spAutoFit/>
          </a:bodyPr>
          <a:lstStyle/>
          <a:p>
            <a:pPr>
              <a:buFont typeface="Wingdings" pitchFamily="2" charset="2"/>
              <a:buChar char="§"/>
            </a:pPr>
            <a:r>
              <a:rPr lang="en-US" sz="1600" dirty="0" smtClean="0">
                <a:solidFill>
                  <a:schemeClr val="accent1">
                    <a:lumMod val="75000"/>
                  </a:schemeClr>
                </a:solidFill>
                <a:latin typeface="+mj-lt"/>
              </a:rPr>
              <a:t> Needs analysis</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Goals and Objectives</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Assessments</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Instructional Strategies and Technology</a:t>
            </a:r>
          </a:p>
          <a:p>
            <a:pPr>
              <a:buFont typeface="Wingdings" pitchFamily="2" charset="2"/>
              <a:buChar char="§"/>
            </a:pPr>
            <a:endParaRPr lang="en-US" sz="1600" dirty="0" smtClean="0">
              <a:solidFill>
                <a:schemeClr val="accent1">
                  <a:lumMod val="75000"/>
                </a:schemeClr>
              </a:solidFill>
              <a:latin typeface="+mj-lt"/>
            </a:endParaRPr>
          </a:p>
          <a:p>
            <a:pPr>
              <a:buFont typeface="Wingdings" pitchFamily="2" charset="2"/>
              <a:buChar char="§"/>
            </a:pPr>
            <a:r>
              <a:rPr lang="en-US" sz="1600" dirty="0" smtClean="0">
                <a:solidFill>
                  <a:schemeClr val="accent1">
                    <a:lumMod val="75000"/>
                  </a:schemeClr>
                </a:solidFill>
                <a:latin typeface="+mj-lt"/>
              </a:rPr>
              <a:t> Evaluations</a:t>
            </a:r>
            <a:endParaRPr lang="en-US" sz="1600" dirty="0">
              <a:solidFill>
                <a:schemeClr val="accent1">
                  <a:lumMod val="75000"/>
                </a:schemeClr>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noFill/>
        </p:spPr>
        <p:txBody>
          <a:bodyPr>
            <a:normAutofit fontScale="90000"/>
          </a:bodyPr>
          <a:lstStyle/>
          <a:p>
            <a:r>
              <a:rPr lang="en-US" dirty="0" smtClean="0"/>
              <a:t>Designing training</a:t>
            </a:r>
            <a:br>
              <a:rPr lang="en-US" dirty="0" smtClean="0"/>
            </a:br>
            <a:r>
              <a:rPr lang="en-US" dirty="0" smtClean="0"/>
              <a:t>programs to meet </a:t>
            </a:r>
            <a:r>
              <a:rPr lang="en-US" sz="4000" b="1" dirty="0" smtClean="0"/>
              <a:t>YOUR</a:t>
            </a:r>
            <a:r>
              <a:rPr lang="en-US" dirty="0" smtClean="0"/>
              <a:t> distinct needs.</a:t>
            </a:r>
            <a:endParaRPr lang="en-US" dirty="0"/>
          </a:p>
        </p:txBody>
      </p:sp>
      <p:sp>
        <p:nvSpPr>
          <p:cNvPr id="8" name="Text Placeholder 7"/>
          <p:cNvSpPr>
            <a:spLocks noGrp="1"/>
          </p:cNvSpPr>
          <p:nvPr>
            <p:ph type="body" idx="1"/>
          </p:nvPr>
        </p:nvSpPr>
        <p:spPr>
          <a:noFill/>
        </p:spPr>
        <p:txBody>
          <a:bodyPr>
            <a:normAutofit lnSpcReduction="10000"/>
          </a:bodyPr>
          <a:lstStyle/>
          <a:p>
            <a:pPr>
              <a:buFont typeface="Wingdings" pitchFamily="2" charset="2"/>
              <a:buChar char="§"/>
            </a:pPr>
            <a:r>
              <a:rPr lang="en-US" sz="1800" dirty="0" smtClean="0"/>
              <a:t>All of our programs are</a:t>
            </a:r>
          </a:p>
          <a:p>
            <a:pPr>
              <a:buFont typeface="Wingdings" pitchFamily="2" charset="2"/>
              <a:buChar char="§"/>
            </a:pPr>
            <a:r>
              <a:rPr lang="en-US" sz="1800" dirty="0" smtClean="0"/>
              <a:t> Customizable</a:t>
            </a:r>
          </a:p>
          <a:p>
            <a:pPr>
              <a:buFont typeface="Wingdings" pitchFamily="2" charset="2"/>
              <a:buChar char="§"/>
            </a:pPr>
            <a:r>
              <a:rPr lang="en-US" sz="1800" dirty="0" smtClean="0"/>
              <a:t> Flexible</a:t>
            </a:r>
          </a:p>
          <a:p>
            <a:pPr>
              <a:buFont typeface="Wingdings" pitchFamily="2" charset="2"/>
              <a:buChar char="§"/>
            </a:pPr>
            <a:r>
              <a:rPr lang="en-US" sz="1800" dirty="0" smtClean="0"/>
              <a:t> Cost-effective</a:t>
            </a:r>
          </a:p>
          <a:p>
            <a:pPr>
              <a:buFont typeface="Wingdings" pitchFamily="2" charset="2"/>
              <a:buChar char="§"/>
            </a:pPr>
            <a:r>
              <a:rPr lang="en-US" sz="1800" dirty="0" smtClean="0"/>
              <a:t> and Fun!</a:t>
            </a:r>
            <a:endParaRPr lang="en-US"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Stock_000003850040Small.jpg"/>
          <p:cNvPicPr>
            <a:picLocks noGrp="1" noChangeAspect="1"/>
          </p:cNvPicPr>
          <p:nvPr>
            <p:ph idx="1"/>
          </p:nvPr>
        </p:nvPicPr>
        <p:blipFill>
          <a:blip r:embed="rId3"/>
          <a:srcRect t="1299" r="42361"/>
          <a:stretch>
            <a:fillRect/>
          </a:stretch>
        </p:blipFill>
        <p:spPr>
          <a:xfrm rot="16200000">
            <a:off x="2936177" y="-730352"/>
            <a:ext cx="3152899" cy="9025253"/>
          </a:xfrm>
        </p:spPr>
      </p:pic>
      <p:sp>
        <p:nvSpPr>
          <p:cNvPr id="5" name="Title 4"/>
          <p:cNvSpPr>
            <a:spLocks noGrp="1"/>
          </p:cNvSpPr>
          <p:nvPr>
            <p:ph type="title"/>
          </p:nvPr>
        </p:nvSpPr>
        <p:spPr>
          <a:xfrm>
            <a:off x="498475" y="484188"/>
            <a:ext cx="8241764" cy="1116012"/>
          </a:xfrm>
        </p:spPr>
        <p:txBody>
          <a:bodyPr/>
          <a:lstStyle/>
          <a:p>
            <a:r>
              <a:rPr lang="en-US" dirty="0" smtClean="0"/>
              <a:t>Learning by Design is excited to be partnering with the </a:t>
            </a:r>
            <a:r>
              <a:rPr lang="en-US" dirty="0" err="1" smtClean="0"/>
              <a:t>ArtWorx</a:t>
            </a:r>
            <a:r>
              <a:rPr lang="en-US" dirty="0" smtClean="0"/>
              <a:t> Museum</a:t>
            </a:r>
            <a:endParaRPr lang="en-US" sz="1400" dirty="0"/>
          </a:p>
        </p:txBody>
      </p:sp>
      <p:sp>
        <p:nvSpPr>
          <p:cNvPr id="8" name="Rectangle 7"/>
          <p:cNvSpPr/>
          <p:nvPr/>
        </p:nvSpPr>
        <p:spPr>
          <a:xfrm>
            <a:off x="0" y="5358724"/>
            <a:ext cx="6139543" cy="1523494"/>
          </a:xfrm>
          <a:prstGeom prst="rect">
            <a:avLst/>
          </a:prstGeom>
          <a:solidFill>
            <a:schemeClr val="accent1">
              <a:lumMod val="75000"/>
            </a:schemeClr>
          </a:solidFill>
        </p:spPr>
        <p:txBody>
          <a:bodyPr wrap="square">
            <a:spAutoFit/>
          </a:bodyPr>
          <a:lstStyle/>
          <a:p>
            <a:r>
              <a:rPr lang="en-US" dirty="0" smtClean="0">
                <a:solidFill>
                  <a:schemeClr val="bg1"/>
                </a:solidFill>
                <a:latin typeface="+mj-lt"/>
              </a:rPr>
              <a:t>Learning by Design would like to </a:t>
            </a:r>
            <a:r>
              <a:rPr lang="en-US" sz="3200" b="1" dirty="0" smtClean="0">
                <a:solidFill>
                  <a:schemeClr val="bg1"/>
                </a:solidFill>
                <a:latin typeface="+mj-lt"/>
              </a:rPr>
              <a:t>thank you </a:t>
            </a:r>
            <a:r>
              <a:rPr lang="en-US" dirty="0" smtClean="0">
                <a:solidFill>
                  <a:schemeClr val="bg1"/>
                </a:solidFill>
                <a:latin typeface="+mj-lt"/>
              </a:rPr>
              <a:t>and remind you that we </a:t>
            </a:r>
            <a:r>
              <a:rPr lang="en-US" sz="3200" b="1" dirty="0" smtClean="0">
                <a:solidFill>
                  <a:schemeClr val="bg1"/>
                </a:solidFill>
                <a:latin typeface="+mj-lt"/>
              </a:rPr>
              <a:t>welcome</a:t>
            </a:r>
            <a:r>
              <a:rPr lang="en-US" dirty="0" smtClean="0">
                <a:solidFill>
                  <a:schemeClr val="bg1"/>
                </a:solidFill>
                <a:latin typeface="+mj-lt"/>
              </a:rPr>
              <a:t> any questions </a:t>
            </a:r>
          </a:p>
          <a:p>
            <a:endParaRPr lang="en-US" sz="1000" dirty="0" smtClean="0">
              <a:solidFill>
                <a:schemeClr val="bg1"/>
              </a:solidFill>
              <a:latin typeface="+mj-lt"/>
            </a:endParaRPr>
          </a:p>
          <a:p>
            <a:r>
              <a:rPr lang="en-US" dirty="0" smtClean="0">
                <a:solidFill>
                  <a:schemeClr val="bg1"/>
                </a:solidFill>
                <a:latin typeface="+mj-lt"/>
              </a:rPr>
              <a:t>or comments regarding our training programs. </a:t>
            </a:r>
            <a:endParaRPr lang="en-US" dirty="0">
              <a:solidFill>
                <a:schemeClr val="bg1"/>
              </a:solidFill>
              <a:latin typeface="+mj-lt"/>
            </a:endParaRPr>
          </a:p>
        </p:txBody>
      </p:sp>
      <p:sp>
        <p:nvSpPr>
          <p:cNvPr id="9" name="Rectangle 8"/>
          <p:cNvSpPr/>
          <p:nvPr/>
        </p:nvSpPr>
        <p:spPr>
          <a:xfrm>
            <a:off x="6139543" y="5501225"/>
            <a:ext cx="3004456" cy="1231106"/>
          </a:xfrm>
          <a:prstGeom prst="rect">
            <a:avLst/>
          </a:prstGeom>
        </p:spPr>
        <p:txBody>
          <a:bodyPr wrap="square">
            <a:spAutoFit/>
          </a:bodyPr>
          <a:lstStyle/>
          <a:p>
            <a:r>
              <a:rPr lang="en-US" dirty="0" smtClean="0">
                <a:solidFill>
                  <a:schemeClr val="accent1">
                    <a:lumMod val="75000"/>
                  </a:schemeClr>
                </a:solidFill>
                <a:latin typeface="+mj-lt"/>
              </a:rPr>
              <a:t>Curriculum designers: </a:t>
            </a:r>
          </a:p>
          <a:p>
            <a:r>
              <a:rPr lang="en-US" sz="1400" dirty="0" err="1" smtClean="0">
                <a:solidFill>
                  <a:schemeClr val="bg1">
                    <a:lumMod val="65000"/>
                  </a:schemeClr>
                </a:solidFill>
                <a:latin typeface="+mj-lt"/>
              </a:rPr>
              <a:t>Taresa</a:t>
            </a:r>
            <a:r>
              <a:rPr lang="en-US" sz="1400" dirty="0" smtClean="0">
                <a:solidFill>
                  <a:schemeClr val="bg1">
                    <a:lumMod val="65000"/>
                  </a:schemeClr>
                </a:solidFill>
                <a:latin typeface="+mj-lt"/>
              </a:rPr>
              <a:t> Breedlove</a:t>
            </a:r>
          </a:p>
          <a:p>
            <a:r>
              <a:rPr lang="en-US" sz="1400" dirty="0" smtClean="0">
                <a:solidFill>
                  <a:schemeClr val="bg1">
                    <a:lumMod val="65000"/>
                  </a:schemeClr>
                </a:solidFill>
                <a:latin typeface="+mj-lt"/>
              </a:rPr>
              <a:t>Lori </a:t>
            </a:r>
            <a:r>
              <a:rPr lang="en-US" sz="1400" dirty="0" err="1" smtClean="0">
                <a:solidFill>
                  <a:schemeClr val="bg1">
                    <a:lumMod val="65000"/>
                  </a:schemeClr>
                </a:solidFill>
                <a:latin typeface="+mj-lt"/>
              </a:rPr>
              <a:t>Czuba</a:t>
            </a:r>
            <a:endParaRPr lang="en-US" sz="1400" dirty="0" smtClean="0">
              <a:solidFill>
                <a:schemeClr val="bg1">
                  <a:lumMod val="65000"/>
                </a:schemeClr>
              </a:solidFill>
              <a:latin typeface="+mj-lt"/>
            </a:endParaRPr>
          </a:p>
          <a:p>
            <a:r>
              <a:rPr lang="en-US" sz="1400" dirty="0" smtClean="0">
                <a:solidFill>
                  <a:schemeClr val="bg1">
                    <a:lumMod val="65000"/>
                  </a:schemeClr>
                </a:solidFill>
                <a:latin typeface="+mj-lt"/>
              </a:rPr>
              <a:t>Annette </a:t>
            </a:r>
            <a:r>
              <a:rPr lang="en-US" sz="1400" dirty="0" err="1" smtClean="0">
                <a:solidFill>
                  <a:schemeClr val="bg1">
                    <a:lumMod val="65000"/>
                  </a:schemeClr>
                </a:solidFill>
                <a:latin typeface="+mj-lt"/>
              </a:rPr>
              <a:t>Kristofer</a:t>
            </a:r>
            <a:endParaRPr lang="en-US" sz="1400" dirty="0" smtClean="0">
              <a:solidFill>
                <a:schemeClr val="bg1">
                  <a:lumMod val="65000"/>
                </a:schemeClr>
              </a:solidFill>
              <a:latin typeface="+mj-lt"/>
            </a:endParaRPr>
          </a:p>
          <a:p>
            <a:r>
              <a:rPr lang="en-US" sz="1400" dirty="0" smtClean="0">
                <a:solidFill>
                  <a:schemeClr val="bg1">
                    <a:lumMod val="65000"/>
                  </a:schemeClr>
                </a:solidFill>
                <a:latin typeface="+mj-lt"/>
              </a:rPr>
              <a:t>Janice Rhodes</a:t>
            </a:r>
            <a:endParaRPr lang="en-US" sz="1400" dirty="0">
              <a:solidFill>
                <a:schemeClr val="bg1">
                  <a:lumMod val="65000"/>
                </a:schemeClr>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iStock_000012218954Teal.jpg"/>
          <p:cNvPicPr>
            <a:picLocks noGrp="1" noChangeAspect="1"/>
          </p:cNvPicPr>
          <p:nvPr>
            <p:ph idx="1"/>
          </p:nvPr>
        </p:nvPicPr>
        <p:blipFill>
          <a:blip r:embed="rId3"/>
          <a:stretch>
            <a:fillRect/>
          </a:stretch>
        </p:blipFill>
        <p:spPr>
          <a:xfrm>
            <a:off x="0" y="1396098"/>
            <a:ext cx="7765113" cy="5461902"/>
          </a:xfrm>
        </p:spPr>
      </p:pic>
      <p:sp>
        <p:nvSpPr>
          <p:cNvPr id="10" name="Title 4"/>
          <p:cNvSpPr txBox="1">
            <a:spLocks/>
          </p:cNvSpPr>
          <p:nvPr/>
        </p:nvSpPr>
        <p:spPr bwMode="auto">
          <a:xfrm>
            <a:off x="475013" y="496063"/>
            <a:ext cx="8431481"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chemeClr val="accent1"/>
                </a:solidFill>
                <a:effectLst/>
                <a:uLnTx/>
                <a:uFillTx/>
                <a:latin typeface="+mj-lt"/>
                <a:ea typeface="ＭＳ Ｐゴシック" charset="-128"/>
                <a:cs typeface="+mj-cs"/>
              </a:rPr>
              <a:t>Needs analysis identified the need for volunteers to be able to maintain an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chemeClr val="accent1"/>
                </a:solidFill>
                <a:effectLst/>
                <a:uLnTx/>
                <a:uFillTx/>
                <a:latin typeface="+mj-lt"/>
                <a:ea typeface="ＭＳ Ｐゴシック" charset="-128"/>
                <a:cs typeface="+mj-cs"/>
              </a:rPr>
              <a:t>Excel database of patron information.</a:t>
            </a:r>
            <a:endParaRPr kumimoji="0" lang="en-US" sz="3600" b="0" i="0" u="none" strike="noStrike" kern="1200" cap="none" spc="0" normalizeH="0" baseline="0" noProof="0" dirty="0">
              <a:ln>
                <a:noFill/>
              </a:ln>
              <a:solidFill>
                <a:schemeClr val="accent1"/>
              </a:solidFill>
              <a:effectLst/>
              <a:uLnTx/>
              <a:uFillTx/>
              <a:latin typeface="+mj-lt"/>
              <a:ea typeface="ＭＳ Ｐゴシック" charset="-128"/>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Placeholder 2"/>
          <p:cNvSpPr>
            <a:spLocks noGrp="1"/>
          </p:cNvSpPr>
          <p:nvPr>
            <p:ph type="body" sz="half" idx="2"/>
          </p:nvPr>
        </p:nvSpPr>
        <p:spPr>
          <a:xfrm>
            <a:off x="0" y="2066925"/>
            <a:ext cx="6561138" cy="6412056"/>
          </a:xfrm>
        </p:spPr>
        <p:txBody>
          <a:bodyPr/>
          <a:lstStyle/>
          <a:p>
            <a:pPr lvl="1" eaLnBrk="1" hangingPunct="1"/>
            <a:r>
              <a:rPr lang="en-US" sz="1800" b="1" dirty="0" smtClean="0">
                <a:solidFill>
                  <a:schemeClr val="bg1"/>
                </a:solidFill>
                <a:ea typeface="ＭＳ Ｐゴシック" pitchFamily="34" charset="-128"/>
              </a:rPr>
              <a:t>Diagnostic </a:t>
            </a:r>
            <a:r>
              <a:rPr lang="en-US" sz="1800" b="1" dirty="0" smtClean="0">
                <a:solidFill>
                  <a:schemeClr val="bg1"/>
                </a:solidFill>
                <a:ea typeface="ＭＳ Ｐゴシック" pitchFamily="34" charset="-128"/>
              </a:rPr>
              <a:t>Testing: </a:t>
            </a:r>
            <a:r>
              <a:rPr lang="en-US" sz="1400" dirty="0" smtClean="0">
                <a:solidFill>
                  <a:schemeClr val="bg1"/>
                </a:solidFill>
                <a:ea typeface="ＭＳ Ｐゴシック" pitchFamily="34" charset="-128"/>
              </a:rPr>
              <a:t>This </a:t>
            </a:r>
            <a:r>
              <a:rPr lang="en-US" sz="1400" dirty="0" smtClean="0">
                <a:solidFill>
                  <a:schemeClr val="bg1"/>
                </a:solidFill>
                <a:ea typeface="ＭＳ Ｐゴシック" pitchFamily="34" charset="-128"/>
              </a:rPr>
              <a:t>is a short test to determine the learner’s level of computer knowledge prior to taking the class. It will be a computerized assessment of their technical skills such as typing, email, and computer navigation. Sample instrument questions on the test could include: </a:t>
            </a:r>
          </a:p>
          <a:p>
            <a:pPr lvl="1" eaLnBrk="1" hangingPunct="1"/>
            <a:r>
              <a:rPr lang="en-US" sz="1400" dirty="0" smtClean="0">
                <a:solidFill>
                  <a:schemeClr val="bg1"/>
                </a:solidFill>
                <a:ea typeface="ＭＳ Ｐゴシック" pitchFamily="34" charset="-128"/>
              </a:rPr>
              <a:t>“Can the learner navigate to the email program?</a:t>
            </a:r>
          </a:p>
          <a:p>
            <a:pPr lvl="1" eaLnBrk="1" hangingPunct="1"/>
            <a:r>
              <a:rPr lang="en-US" sz="1400" dirty="0" smtClean="0">
                <a:solidFill>
                  <a:schemeClr val="bg1"/>
                </a:solidFill>
                <a:ea typeface="ＭＳ Ｐゴシック" pitchFamily="34" charset="-128"/>
              </a:rPr>
              <a:t>“Did the learner use spell check to ensure accuracy?”</a:t>
            </a:r>
          </a:p>
          <a:p>
            <a:pPr lvl="1" eaLnBrk="1" hangingPunct="1"/>
            <a:r>
              <a:rPr lang="en-US" sz="1400" dirty="0" smtClean="0">
                <a:solidFill>
                  <a:schemeClr val="bg1"/>
                </a:solidFill>
                <a:ea typeface="ＭＳ Ｐゴシック" pitchFamily="34" charset="-128"/>
              </a:rPr>
              <a:t>“Did the learner save Excel documents appropriately?”</a:t>
            </a:r>
          </a:p>
          <a:p>
            <a:pPr lvl="1" eaLnBrk="1" hangingPunct="1"/>
            <a:endParaRPr lang="en-US" sz="1600" dirty="0" smtClean="0">
              <a:solidFill>
                <a:schemeClr val="bg1"/>
              </a:solidFill>
              <a:ea typeface="ＭＳ Ｐゴシック" pitchFamily="34" charset="-128"/>
            </a:endParaRPr>
          </a:p>
          <a:p>
            <a:pPr lvl="1" eaLnBrk="1" hangingPunct="1"/>
            <a:r>
              <a:rPr lang="en-US" sz="1800" b="1" dirty="0" smtClean="0">
                <a:solidFill>
                  <a:schemeClr val="bg1"/>
                </a:solidFill>
                <a:ea typeface="ＭＳ Ｐゴシック" pitchFamily="34" charset="-128"/>
              </a:rPr>
              <a:t>Performance </a:t>
            </a:r>
            <a:r>
              <a:rPr lang="en-US" sz="1800" b="1" dirty="0" smtClean="0">
                <a:solidFill>
                  <a:schemeClr val="bg1"/>
                </a:solidFill>
                <a:ea typeface="ＭＳ Ｐゴシック" pitchFamily="34" charset="-128"/>
              </a:rPr>
              <a:t>Assessment: </a:t>
            </a:r>
            <a:r>
              <a:rPr lang="en-US" sz="1400" dirty="0" smtClean="0">
                <a:solidFill>
                  <a:schemeClr val="bg1"/>
                </a:solidFill>
              </a:rPr>
              <a:t>Using </a:t>
            </a:r>
            <a:r>
              <a:rPr lang="en-US" sz="1400" dirty="0" smtClean="0">
                <a:solidFill>
                  <a:schemeClr val="bg1"/>
                </a:solidFill>
              </a:rPr>
              <a:t>example data provided, the learner will enter data into the excel database which will be reviewed by instructor for accuracy. </a:t>
            </a:r>
          </a:p>
          <a:p>
            <a:pPr lvl="1" eaLnBrk="1" hangingPunct="1"/>
            <a:r>
              <a:rPr lang="en-US" sz="1400" dirty="0" smtClean="0">
                <a:solidFill>
                  <a:schemeClr val="bg1"/>
                </a:solidFill>
              </a:rPr>
              <a:t>Assessment content examples would include observing the learner entering data into correct fields and reviewing for accuracy.  The instructor will use a checklist during the performance to determine the learner’s </a:t>
            </a:r>
            <a:r>
              <a:rPr lang="en-US" sz="1400" dirty="0" smtClean="0">
                <a:solidFill>
                  <a:schemeClr val="bg1"/>
                </a:solidFill>
              </a:rPr>
              <a:t>accuracy.</a:t>
            </a:r>
            <a:endParaRPr lang="en-US" dirty="0" smtClean="0">
              <a:solidFill>
                <a:schemeClr val="tx1"/>
              </a:solidFill>
              <a:ea typeface="ＭＳ Ｐゴシック" pitchFamily="34" charset="-128"/>
            </a:endParaRPr>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9"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Assessment</a:t>
            </a:r>
            <a:endPar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endParaRPr>
          </a:p>
        </p:txBody>
      </p:sp>
      <p:sp>
        <p:nvSpPr>
          <p:cNvPr id="10"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381000" y="493713"/>
            <a:ext cx="6181725" cy="949325"/>
          </a:xfrm>
        </p:spPr>
        <p:txBody>
          <a:bodyPr/>
          <a:lstStyle/>
          <a:p>
            <a:pPr eaLnBrk="1" hangingPunct="1"/>
            <a:r>
              <a:rPr lang="en-US" dirty="0" smtClean="0">
                <a:ea typeface="ＭＳ Ｐゴシック" pitchFamily="34" charset="-128"/>
              </a:rPr>
              <a:t>Instructional Strategies and Technology</a:t>
            </a:r>
          </a:p>
        </p:txBody>
      </p:sp>
      <p:sp>
        <p:nvSpPr>
          <p:cNvPr id="14339" name="Text Placeholder 2"/>
          <p:cNvSpPr>
            <a:spLocks noGrp="1"/>
          </p:cNvSpPr>
          <p:nvPr>
            <p:ph type="body" sz="half" idx="2"/>
          </p:nvPr>
        </p:nvSpPr>
        <p:spPr>
          <a:xfrm>
            <a:off x="381000" y="2025650"/>
            <a:ext cx="6180138" cy="4100513"/>
          </a:xfrm>
        </p:spPr>
        <p:txBody>
          <a:bodyPr/>
          <a:lstStyle/>
          <a:p>
            <a:r>
              <a:rPr lang="en-US" sz="2400" b="1" dirty="0" smtClean="0"/>
              <a:t>Purpose: </a:t>
            </a:r>
            <a:r>
              <a:rPr lang="en-US" dirty="0" smtClean="0"/>
              <a:t>The instruction is intended to augment the volunteer orientation for those volunteers who will be assisting with back-end administrative support. It will be used to teach volunteers how to operate the museum’s computer system and manage the museum’s Excel database of patron information. </a:t>
            </a:r>
            <a:br>
              <a:rPr lang="en-US" dirty="0" smtClean="0"/>
            </a:br>
            <a:r>
              <a:rPr lang="en-US" dirty="0" smtClean="0"/>
              <a:t/>
            </a:r>
            <a:br>
              <a:rPr lang="en-US" dirty="0" smtClean="0"/>
            </a:br>
            <a:r>
              <a:rPr lang="en-US" dirty="0" smtClean="0"/>
              <a:t/>
            </a:r>
            <a:br>
              <a:rPr lang="en-US" dirty="0" smtClean="0"/>
            </a:br>
            <a:r>
              <a:rPr lang="en-US" sz="2400" b="1" dirty="0" smtClean="0"/>
              <a:t>Format: </a:t>
            </a:r>
            <a:r>
              <a:rPr lang="en-US" dirty="0" smtClean="0"/>
              <a:t>With a maximum of class size of four students, the volunteer coordinator will conduct face-to-face classroom training. The training will include lecture, examples, and hands-on practice exercises using the museum’s designated training computer. Each student will be provided a print-based job aid describing the key steps in each procedure. </a:t>
            </a:r>
            <a:br>
              <a:rPr lang="en-US" dirty="0" smtClean="0"/>
            </a:br>
            <a:r>
              <a:rPr lang="en-US" dirty="0" smtClean="0"/>
              <a:t/>
            </a:r>
            <a:br>
              <a:rPr lang="en-US" dirty="0" smtClean="0"/>
            </a:br>
            <a:r>
              <a:rPr lang="en-US" dirty="0" smtClean="0"/>
              <a:t/>
            </a:r>
            <a:br>
              <a:rPr lang="en-US" dirty="0" smtClean="0"/>
            </a:br>
            <a:r>
              <a:rPr lang="en-US" dirty="0" smtClean="0"/>
              <a:t>Learners will be required to attend three, three-hour classes. </a:t>
            </a:r>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381000" y="493713"/>
            <a:ext cx="6181725" cy="949325"/>
          </a:xfrm>
        </p:spPr>
        <p:txBody>
          <a:bodyPr/>
          <a:lstStyle/>
          <a:p>
            <a:pPr eaLnBrk="1" hangingPunct="1"/>
            <a:r>
              <a:rPr lang="en-US" dirty="0" smtClean="0">
                <a:ea typeface="ＭＳ Ｐゴシック" pitchFamily="34" charset="-128"/>
              </a:rPr>
              <a:t>Instructional Strategies and Technology</a:t>
            </a:r>
          </a:p>
        </p:txBody>
      </p:sp>
      <p:sp>
        <p:nvSpPr>
          <p:cNvPr id="14339" name="Text Placeholder 2"/>
          <p:cNvSpPr>
            <a:spLocks noGrp="1"/>
          </p:cNvSpPr>
          <p:nvPr>
            <p:ph type="body" sz="half" idx="2"/>
          </p:nvPr>
        </p:nvSpPr>
        <p:spPr>
          <a:xfrm>
            <a:off x="381000" y="2025650"/>
            <a:ext cx="6180138" cy="4100513"/>
          </a:xfrm>
        </p:spPr>
        <p:txBody>
          <a:bodyPr/>
          <a:lstStyle/>
          <a:p>
            <a:r>
              <a:rPr lang="en-US" sz="2400" b="1" dirty="0" smtClean="0"/>
              <a:t>Content: </a:t>
            </a:r>
          </a:p>
          <a:p>
            <a:r>
              <a:rPr lang="en-US" sz="1800" b="1" dirty="0" smtClean="0"/>
              <a:t>Class 1: </a:t>
            </a:r>
            <a:r>
              <a:rPr lang="en-US" dirty="0" smtClean="0"/>
              <a:t>Diagnostic testing to determine volunteer’s level of technical skill; login/user ID processes; overview of the museum’s computer system; email and Excel vocabulary. </a:t>
            </a:r>
            <a:br>
              <a:rPr lang="en-US" dirty="0" smtClean="0"/>
            </a:br>
            <a:r>
              <a:rPr lang="en-US" dirty="0" smtClean="0"/>
              <a:t/>
            </a:r>
            <a:br>
              <a:rPr lang="en-US" dirty="0" smtClean="0"/>
            </a:br>
            <a:r>
              <a:rPr lang="en-US" sz="1800" b="1" dirty="0" smtClean="0"/>
              <a:t>Class 2: </a:t>
            </a:r>
            <a:r>
              <a:rPr lang="en-US" dirty="0" smtClean="0"/>
              <a:t>All class instruction will be structured around the use of email; composing an email; opening and adding attachments to emails; organizing emails; adding contacts; and the use of spell check. </a:t>
            </a:r>
            <a:br>
              <a:rPr lang="en-US" dirty="0" smtClean="0"/>
            </a:br>
            <a:r>
              <a:rPr lang="en-US" dirty="0" smtClean="0"/>
              <a:t/>
            </a:r>
            <a:br>
              <a:rPr lang="en-US" dirty="0" smtClean="0"/>
            </a:br>
            <a:r>
              <a:rPr lang="en-US" sz="1800" b="1" dirty="0" smtClean="0"/>
              <a:t>Class 3: </a:t>
            </a:r>
            <a:r>
              <a:rPr lang="en-US" dirty="0" smtClean="0"/>
              <a:t>All class instruction will be structured around the use of Excel: the toolbar; creating a new workbook; entering data; saving the file. </a:t>
            </a:r>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Instructional Strategies and Technology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381000" y="493713"/>
            <a:ext cx="6181725" cy="949325"/>
          </a:xfrm>
        </p:spPr>
        <p:txBody>
          <a:bodyPr/>
          <a:lstStyle/>
          <a:p>
            <a:pPr eaLnBrk="1" hangingPunct="1"/>
            <a:r>
              <a:rPr lang="en-US" dirty="0" smtClean="0">
                <a:ea typeface="ＭＳ Ｐゴシック" pitchFamily="34" charset="-128"/>
              </a:rPr>
              <a:t>Instructional Strategies and Technology</a:t>
            </a:r>
          </a:p>
        </p:txBody>
      </p:sp>
      <p:sp>
        <p:nvSpPr>
          <p:cNvPr id="14339" name="Text Placeholder 2"/>
          <p:cNvSpPr>
            <a:spLocks noGrp="1"/>
          </p:cNvSpPr>
          <p:nvPr>
            <p:ph type="body" sz="half" idx="2"/>
          </p:nvPr>
        </p:nvSpPr>
        <p:spPr>
          <a:xfrm>
            <a:off x="381000" y="2025650"/>
            <a:ext cx="6180138" cy="4100513"/>
          </a:xfrm>
        </p:spPr>
        <p:txBody>
          <a:bodyPr/>
          <a:lstStyle/>
          <a:p>
            <a:r>
              <a:rPr lang="en-US" sz="2400" b="1" dirty="0" smtClean="0"/>
              <a:t>Summative Evaluation: </a:t>
            </a:r>
          </a:p>
          <a:p>
            <a:r>
              <a:rPr lang="en-US" dirty="0" smtClean="0"/>
              <a:t>Will show evidence of success when volunteers can independently navigate the museum’s computer system, professionally respond to incoming email, and correctly input data into an Excel database.</a:t>
            </a:r>
            <a:br>
              <a:rPr lang="en-US" dirty="0" smtClean="0"/>
            </a:br>
            <a:r>
              <a:rPr lang="en-US" dirty="0" smtClean="0"/>
              <a:t/>
            </a:r>
            <a:br>
              <a:rPr lang="en-US" dirty="0" smtClean="0"/>
            </a:br>
            <a:r>
              <a:rPr lang="en-US" dirty="0" smtClean="0"/>
              <a:t>To confirm that the outcome matched the intended goals the evaluation will be conducted using a naturalistic approach to observe trainees in a context-specific setting. At the completion of the first training session, an evaluation will include the observation of a sampling of volunteers in their daily activities. A second evaluation will be conducted one-year after the implementation of the training program.</a:t>
            </a:r>
            <a:br>
              <a:rPr lang="en-US" dirty="0" smtClean="0"/>
            </a:br>
            <a:endParaRPr lang="en-US" dirty="0" smtClean="0"/>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600438"/>
          </a:xfrm>
          <a:prstGeom prst="rect">
            <a:avLst/>
          </a:prstGeom>
          <a:noFill/>
          <a:ln w="9525">
            <a:noFill/>
            <a:miter lim="800000"/>
            <a:headEnd/>
            <a:tailEnd/>
          </a:ln>
        </p:spPr>
        <p:txBody>
          <a:bodyPr>
            <a:spAutoFit/>
          </a:bodyPr>
          <a:lstStyle/>
          <a:p>
            <a:pPr marL="0" lvl="1"/>
            <a:r>
              <a:rPr lang="en-US" sz="1400" b="1" dirty="0" smtClean="0">
                <a:solidFill>
                  <a:schemeClr val="bg1"/>
                </a:solidFill>
                <a:latin typeface="+mj-lt"/>
              </a:rPr>
              <a:t>Goal:  </a:t>
            </a:r>
            <a:r>
              <a:rPr lang="en-US" sz="1400" dirty="0" smtClean="0">
                <a:solidFill>
                  <a:schemeClr val="bg1"/>
                </a:solidFill>
                <a:latin typeface="+mj-lt"/>
              </a:rPr>
              <a:t>Volunteers will be able to operate museum computer systems to include museum email and Excel database program.</a:t>
            </a:r>
          </a:p>
        </p:txBody>
      </p:sp>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Evaluation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iStock_000012218954Blue.jpg"/>
          <p:cNvPicPr>
            <a:picLocks noGrp="1" noChangeAspect="1"/>
          </p:cNvPicPr>
          <p:nvPr>
            <p:ph idx="1"/>
          </p:nvPr>
        </p:nvPicPr>
        <p:blipFill>
          <a:blip r:embed="rId3"/>
          <a:stretch>
            <a:fillRect/>
          </a:stretch>
        </p:blipFill>
        <p:spPr>
          <a:xfrm>
            <a:off x="0" y="1045476"/>
            <a:ext cx="8263588" cy="5812524"/>
          </a:xfrm>
        </p:spPr>
      </p:pic>
      <p:sp>
        <p:nvSpPr>
          <p:cNvPr id="9" name="Title 6"/>
          <p:cNvSpPr>
            <a:spLocks noGrp="1"/>
          </p:cNvSpPr>
          <p:nvPr>
            <p:ph type="title"/>
          </p:nvPr>
        </p:nvSpPr>
        <p:spPr>
          <a:xfrm>
            <a:off x="498474" y="484188"/>
            <a:ext cx="8265515" cy="1116012"/>
          </a:xfrm>
        </p:spPr>
        <p:txBody>
          <a:bodyPr/>
          <a:lstStyle/>
          <a:p>
            <a:r>
              <a:rPr lang="en-US" dirty="0" smtClean="0">
                <a:solidFill>
                  <a:schemeClr val="accent6">
                    <a:lumMod val="75000"/>
                  </a:schemeClr>
                </a:solidFill>
              </a:rPr>
              <a:t>Needs analysis identified the desire for volunteers to be able to lead tours and staff the information station.</a:t>
            </a:r>
            <a:endParaRPr lang="en-U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Placeholder 2"/>
          <p:cNvSpPr>
            <a:spLocks noGrp="1"/>
          </p:cNvSpPr>
          <p:nvPr>
            <p:ph type="body" sz="half" idx="2"/>
          </p:nvPr>
        </p:nvSpPr>
        <p:spPr>
          <a:xfrm>
            <a:off x="381094" y="2057400"/>
            <a:ext cx="6179566" cy="4068764"/>
          </a:xfrm>
        </p:spPr>
        <p:txBody>
          <a:bodyPr/>
          <a:lstStyle/>
          <a:p>
            <a:pPr eaLnBrk="1" hangingPunct="1"/>
            <a:r>
              <a:rPr lang="en-US" sz="1800" b="1" dirty="0" smtClean="0"/>
              <a:t>Pencil &amp; Paper </a:t>
            </a:r>
            <a:r>
              <a:rPr lang="en-US" sz="1800" b="1" dirty="0" smtClean="0"/>
              <a:t>Assessment: </a:t>
            </a:r>
            <a:r>
              <a:rPr lang="en-US" sz="1600" dirty="0" smtClean="0"/>
              <a:t>This </a:t>
            </a:r>
            <a:r>
              <a:rPr lang="en-US" sz="1600" dirty="0" smtClean="0"/>
              <a:t>assessment will show that the learners can accurately identify artists and their paintings.  </a:t>
            </a:r>
          </a:p>
          <a:p>
            <a:pPr eaLnBrk="1" hangingPunct="1"/>
            <a:r>
              <a:rPr lang="en-US" sz="1600" dirty="0" smtClean="0"/>
              <a:t>The learner will complete a 20 question quiz requiring them to match specific artists with their paintings and exhibits. </a:t>
            </a:r>
          </a:p>
          <a:p>
            <a:pPr eaLnBrk="1" hangingPunct="1"/>
            <a:r>
              <a:rPr lang="en-US" sz="1800" b="1" dirty="0" smtClean="0"/>
              <a:t>Sample Quiz:  </a:t>
            </a:r>
            <a:r>
              <a:rPr lang="en-US" sz="1600" dirty="0" smtClean="0"/>
              <a:t>The sample quiz would have 20 pictures of artwork and 20 artists' names. The learner will be able to match each artist to their specific artwork. Learners will fill in the blank next to artwork from the list of artists' names.</a:t>
            </a:r>
            <a:br>
              <a:rPr lang="en-US" sz="1600" dirty="0" smtClean="0"/>
            </a:br>
            <a:endParaRPr lang="en-US" sz="1600" dirty="0" smtClean="0">
              <a:solidFill>
                <a:schemeClr val="tx1"/>
              </a:solidFill>
              <a:ea typeface="ＭＳ Ｐゴシック" pitchFamily="34" charset="-128"/>
            </a:endParaRPr>
          </a:p>
        </p:txBody>
      </p:sp>
      <p:pic>
        <p:nvPicPr>
          <p:cNvPr id="15364" name="Picture Placeholder 5" descr="iStock_000005379280Small.jpg"/>
          <p:cNvPicPr>
            <a:picLocks noGrp="1" noChangeAspect="1"/>
          </p:cNvPicPr>
          <p:nvPr>
            <p:ph type="pic" sz="quarter" idx="13"/>
          </p:nvPr>
        </p:nvPicPr>
        <p:blipFill>
          <a:blip r:embed="rId3"/>
          <a:srcRect l="16441" r="16441"/>
          <a:stretch>
            <a:fillRect/>
          </a:stretch>
        </p:blipFill>
        <p:spPr/>
      </p:pic>
      <p:pic>
        <p:nvPicPr>
          <p:cNvPr id="15365" name="Picture Placeholder 6" descr="iStock_000012072467Small.jpg"/>
          <p:cNvPicPr>
            <a:picLocks noGrp="1" noChangeAspect="1"/>
          </p:cNvPicPr>
          <p:nvPr>
            <p:ph type="pic" sz="quarter" idx="14"/>
          </p:nvPr>
        </p:nvPicPr>
        <p:blipFill>
          <a:blip r:embed="rId4"/>
          <a:srcRect l="16415" r="16415"/>
          <a:stretch>
            <a:fillRect/>
          </a:stretch>
        </p:blipFill>
        <p:spPr/>
      </p:pic>
      <p:sp>
        <p:nvSpPr>
          <p:cNvPr id="7" name="Title 1"/>
          <p:cNvSpPr txBox="1">
            <a:spLocks/>
          </p:cNvSpPr>
          <p:nvPr/>
        </p:nvSpPr>
        <p:spPr bwMode="auto">
          <a:xfrm>
            <a:off x="381094" y="493713"/>
            <a:ext cx="6179566" cy="9493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rPr>
              <a:t>Assessment</a:t>
            </a:r>
            <a:endParaRPr kumimoji="0" lang="en-US" sz="24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endParaRPr>
          </a:p>
        </p:txBody>
      </p:sp>
      <p:sp>
        <p:nvSpPr>
          <p:cNvPr id="8" name="TextBox 5"/>
          <p:cNvSpPr txBox="1">
            <a:spLocks noChangeArrowheads="1"/>
          </p:cNvSpPr>
          <p:nvPr/>
        </p:nvSpPr>
        <p:spPr bwMode="auto">
          <a:xfrm>
            <a:off x="6802438" y="493713"/>
            <a:ext cx="2036762" cy="954107"/>
          </a:xfrm>
          <a:prstGeom prst="rect">
            <a:avLst/>
          </a:prstGeom>
          <a:noFill/>
          <a:ln w="9525">
            <a:noFill/>
            <a:miter lim="800000"/>
            <a:headEnd/>
            <a:tailEnd/>
          </a:ln>
        </p:spPr>
        <p:txBody>
          <a:bodyPr>
            <a:spAutoFit/>
          </a:bodyPr>
          <a:lstStyle/>
          <a:p>
            <a:r>
              <a:rPr lang="en-US" sz="1400" b="1" dirty="0" smtClean="0">
                <a:solidFill>
                  <a:schemeClr val="bg1"/>
                </a:solidFill>
                <a:latin typeface="+mn-lt"/>
              </a:rPr>
              <a:t>Goal: </a:t>
            </a:r>
            <a:r>
              <a:rPr lang="en-US" sz="1400" dirty="0" smtClean="0">
                <a:solidFill>
                  <a:schemeClr val="bg1"/>
                </a:solidFill>
                <a:latin typeface="+mn-lt"/>
              </a:rPr>
              <a:t>Volunteers will lead tours of museum exhibits and respond to visitor questions.</a:t>
            </a:r>
            <a:endParaRPr lang="en-US" sz="1400" dirty="0">
              <a:solidFill>
                <a:schemeClr val="bg1"/>
              </a:solidFill>
              <a:latin typeface="+mn-lt"/>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rtWork Museum Training Program for Volunteers&amp;quot;&quot;/&gt;&lt;property id=&quot;20307&quot; value=&quot;257&quot;/&gt;&lt;/object&gt;&lt;object type=&quot;3&quot; unique_id=&quot;10091&quot;&gt;&lt;property id=&quot;20148&quot; value=&quot;5&quot;/&gt;&lt;property id=&quot;20300&quot; value=&quot;Slide 8&quot;/&gt;&lt;property id=&quot;20307&quot; value=&quot;277&quot;/&gt;&lt;/object&gt;&lt;object type=&quot;3&quot; unique_id=&quot;10092&quot;&gt;&lt;property id=&quot;20148&quot; value=&quot;5&quot;/&gt;&lt;property id=&quot;20300&quot; value=&quot;Slide 6 - &amp;quot;Evaluation&amp;quot;&quot;/&gt;&lt;property id=&quot;20307&quot; value=&quot;278&quot;/&gt;&lt;/object&gt;&lt;object type=&quot;3&quot; unique_id=&quot;10094&quot;&gt;&lt;property id=&quot;20148&quot; value=&quot;5&quot;/&gt;&lt;property id=&quot;20300&quot; value=&quot;Slide 4 - &amp;quot;Instructional Strategies and Technology&amp;quot;&quot;/&gt;&lt;property id=&quot;20307&quot; value=&quot;280&quot;/&gt;&lt;/object&gt;&lt;object type=&quot;3&quot; unique_id=&quot;10383&quot;&gt;&lt;property id=&quot;20148&quot; value=&quot;5&quot;/&gt;&lt;property id=&quot;20300&quot; value=&quot;Slide 2&quot;/&gt;&lt;property id=&quot;20307&quot; value=&quot;281&quot;/&gt;&lt;/object&gt;&lt;object type=&quot;3&quot; unique_id=&quot;10384&quot;&gt;&lt;property id=&quot;20148&quot; value=&quot;5&quot;/&gt;&lt;property id=&quot;20300&quot; value=&quot;Slide 3&quot;/&gt;&lt;property id=&quot;20307&quot; value=&quot;282&quot;/&gt;&lt;/object&gt;&lt;object type=&quot;3&quot; unique_id=&quot;10385&quot;&gt;&lt;property id=&quot;20148&quot; value=&quot;5&quot;/&gt;&lt;property id=&quot;20300&quot; value=&quot;Slide 5 - &amp;quot;Needs analysis identified the desire for volunteers to be able to lead tours and staff the information station.&amp;quot;&quot;/&gt;&lt;property id=&quot;20307&quot; value=&quot;283&quot;/&gt;&lt;/object&gt;&lt;object type=&quot;3&quot; unique_id=&quot;10386&quot;&gt;&lt;property id=&quot;20148&quot; value=&quot;5&quot;/&gt;&lt;property id=&quot;20300&quot; value=&quot;Slide 7 - &amp;quot;Needs analysis identified the need for volunteers to be able to call and email patrons to raise funds.&amp;quot;&quot;/&gt;&lt;property id=&quot;20307&quot; value=&quot;284&quot;/&gt;&lt;/object&gt;&lt;object type=&quot;3&quot; unique_id=&quot;10387&quot;&gt;&lt;property id=&quot;20148&quot; value=&quot;5&quot;/&gt;&lt;property id=&quot;20300&quot; value=&quot;Slide 9 - &amp;quot;Learning by Design is excited to be partnering with the ArtWork Museum&amp;quot;&quot;/&gt;&lt;property id=&quot;20307&quot; value=&quot;285&quot;/&gt;&lt;/object&gt;&lt;/object&gt;&lt;/object&gt;&lt;/database&gt;"/>
  <p:tag name="SECTOMILLISECCONVERTED" val="1"/>
</p:tagLst>
</file>

<file path=ppt/theme/theme1.xml><?xml version="1.0" encoding="utf-8"?>
<a:theme xmlns:a="http://schemas.openxmlformats.org/drawingml/2006/main" name="Advantag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1392</TotalTime>
  <Words>3361</Words>
  <Application>Microsoft Office PowerPoint</Application>
  <PresentationFormat>On-screen Show (4:3)</PresentationFormat>
  <Paragraphs>149</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Advantage</vt:lpstr>
      <vt:lpstr>The ArtWorx Museum Training Program for Volunteers</vt:lpstr>
      <vt:lpstr>Designing training programs to meet YOUR distinct needs.</vt:lpstr>
      <vt:lpstr>Slide 3</vt:lpstr>
      <vt:lpstr>Slide 4</vt:lpstr>
      <vt:lpstr>Instructional Strategies and Technology</vt:lpstr>
      <vt:lpstr>Instructional Strategies and Technology</vt:lpstr>
      <vt:lpstr>Instructional Strategies and Technology</vt:lpstr>
      <vt:lpstr>Needs analysis identified the desire for volunteers to be able to lead tours and staff the information station.</vt:lpstr>
      <vt:lpstr>Slide 9</vt:lpstr>
      <vt:lpstr>Slide 10</vt:lpstr>
      <vt:lpstr>Instructional Strategies and Technology</vt:lpstr>
      <vt:lpstr>Slide 12</vt:lpstr>
      <vt:lpstr>Evaluation</vt:lpstr>
      <vt:lpstr>Needs analysis identified the need for volunteers to be able to call and email patrons to raise funds.</vt:lpstr>
      <vt:lpstr>Slide 15</vt:lpstr>
      <vt:lpstr>Slide 16</vt:lpstr>
      <vt:lpstr>Slide 17</vt:lpstr>
      <vt:lpstr>Slide 18</vt:lpstr>
      <vt:lpstr>Looking at the complete picture.</vt:lpstr>
      <vt:lpstr>Learning by Design is excited to be partnering with the ArtWorx Museum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Annette Kristofer</dc:creator>
  <cp:lastModifiedBy>Annette Kristofer</cp:lastModifiedBy>
  <cp:revision>85</cp:revision>
  <dcterms:created xsi:type="dcterms:W3CDTF">2010-09-14T11:26:42Z</dcterms:created>
  <dcterms:modified xsi:type="dcterms:W3CDTF">2010-10-10T16:11:46Z</dcterms:modified>
</cp:coreProperties>
</file>